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403" r:id="rId3"/>
    <p:sldId id="404" r:id="rId4"/>
    <p:sldId id="405" r:id="rId5"/>
    <p:sldId id="406" r:id="rId6"/>
    <p:sldId id="407" r:id="rId7"/>
    <p:sldId id="408" r:id="rId8"/>
    <p:sldId id="409" r:id="rId9"/>
    <p:sldId id="410" r:id="rId10"/>
    <p:sldId id="411" r:id="rId11"/>
    <p:sldId id="412" r:id="rId12"/>
    <p:sldId id="413" r:id="rId13"/>
    <p:sldId id="434" r:id="rId14"/>
    <p:sldId id="395" r:id="rId15"/>
    <p:sldId id="396" r:id="rId16"/>
    <p:sldId id="397" r:id="rId17"/>
    <p:sldId id="398" r:id="rId18"/>
    <p:sldId id="399" r:id="rId19"/>
    <p:sldId id="400" r:id="rId20"/>
    <p:sldId id="401" r:id="rId21"/>
    <p:sldId id="402" r:id="rId22"/>
    <p:sldId id="389" r:id="rId23"/>
    <p:sldId id="390" r:id="rId24"/>
    <p:sldId id="391" r:id="rId25"/>
    <p:sldId id="392" r:id="rId26"/>
    <p:sldId id="393" r:id="rId27"/>
    <p:sldId id="394" r:id="rId28"/>
    <p:sldId id="379" r:id="rId29"/>
    <p:sldId id="380" r:id="rId30"/>
    <p:sldId id="381" r:id="rId31"/>
    <p:sldId id="383" r:id="rId32"/>
    <p:sldId id="384" r:id="rId33"/>
    <p:sldId id="385" r:id="rId34"/>
    <p:sldId id="386" r:id="rId35"/>
    <p:sldId id="387" r:id="rId36"/>
    <p:sldId id="388" r:id="rId37"/>
    <p:sldId id="369" r:id="rId38"/>
    <p:sldId id="370" r:id="rId39"/>
    <p:sldId id="371" r:id="rId40"/>
    <p:sldId id="372" r:id="rId41"/>
    <p:sldId id="373" r:id="rId42"/>
    <p:sldId id="374" r:id="rId43"/>
    <p:sldId id="375" r:id="rId44"/>
    <p:sldId id="376" r:id="rId45"/>
    <p:sldId id="377" r:id="rId46"/>
    <p:sldId id="378" r:id="rId47"/>
    <p:sldId id="435" r:id="rId48"/>
    <p:sldId id="347" r:id="rId49"/>
    <p:sldId id="348" r:id="rId50"/>
    <p:sldId id="349" r:id="rId51"/>
    <p:sldId id="350" r:id="rId52"/>
    <p:sldId id="351" r:id="rId53"/>
    <p:sldId id="352" r:id="rId54"/>
    <p:sldId id="353" r:id="rId55"/>
    <p:sldId id="354" r:id="rId56"/>
    <p:sldId id="355" r:id="rId57"/>
    <p:sldId id="356" r:id="rId58"/>
    <p:sldId id="357" r:id="rId59"/>
    <p:sldId id="358" r:id="rId60"/>
    <p:sldId id="359" r:id="rId61"/>
    <p:sldId id="360" r:id="rId62"/>
    <p:sldId id="361" r:id="rId63"/>
    <p:sldId id="362" r:id="rId64"/>
    <p:sldId id="363" r:id="rId65"/>
    <p:sldId id="364" r:id="rId66"/>
    <p:sldId id="365" r:id="rId67"/>
    <p:sldId id="366" r:id="rId68"/>
    <p:sldId id="367" r:id="rId69"/>
    <p:sldId id="368" r:id="rId70"/>
    <p:sldId id="256" r:id="rId71"/>
    <p:sldId id="257" r:id="rId72"/>
    <p:sldId id="258" r:id="rId73"/>
    <p:sldId id="259" r:id="rId74"/>
    <p:sldId id="261" r:id="rId75"/>
    <p:sldId id="262" r:id="rId76"/>
    <p:sldId id="260" r:id="rId77"/>
    <p:sldId id="263" r:id="rId78"/>
    <p:sldId id="264" r:id="rId79"/>
    <p:sldId id="265" r:id="rId80"/>
    <p:sldId id="266" r:id="rId81"/>
    <p:sldId id="267" r:id="rId82"/>
    <p:sldId id="268" r:id="rId83"/>
    <p:sldId id="269" r:id="rId84"/>
    <p:sldId id="270" r:id="rId85"/>
    <p:sldId id="271" r:id="rId86"/>
    <p:sldId id="280" r:id="rId87"/>
    <p:sldId id="272" r:id="rId88"/>
    <p:sldId id="276" r:id="rId89"/>
    <p:sldId id="277" r:id="rId90"/>
    <p:sldId id="279" r:id="rId91"/>
    <p:sldId id="273" r:id="rId92"/>
    <p:sldId id="274" r:id="rId93"/>
    <p:sldId id="275" r:id="rId94"/>
    <p:sldId id="281" r:id="rId95"/>
    <p:sldId id="282" r:id="rId96"/>
    <p:sldId id="293" r:id="rId97"/>
    <p:sldId id="292" r:id="rId98"/>
    <p:sldId id="294" r:id="rId99"/>
    <p:sldId id="298" r:id="rId100"/>
    <p:sldId id="295" r:id="rId101"/>
    <p:sldId id="296" r:id="rId102"/>
    <p:sldId id="297" r:id="rId103"/>
    <p:sldId id="299" r:id="rId104"/>
    <p:sldId id="300" r:id="rId105"/>
    <p:sldId id="301" r:id="rId106"/>
    <p:sldId id="302" r:id="rId107"/>
    <p:sldId id="303" r:id="rId108"/>
    <p:sldId id="304" r:id="rId109"/>
    <p:sldId id="305" r:id="rId110"/>
    <p:sldId id="306" r:id="rId111"/>
    <p:sldId id="308" r:id="rId112"/>
    <p:sldId id="307" r:id="rId113"/>
    <p:sldId id="309" r:id="rId114"/>
    <p:sldId id="310" r:id="rId115"/>
    <p:sldId id="311" r:id="rId116"/>
    <p:sldId id="312" r:id="rId117"/>
    <p:sldId id="313" r:id="rId118"/>
    <p:sldId id="314" r:id="rId119"/>
    <p:sldId id="315" r:id="rId120"/>
    <p:sldId id="316" r:id="rId121"/>
    <p:sldId id="317" r:id="rId122"/>
    <p:sldId id="318" r:id="rId123"/>
    <p:sldId id="437" r:id="rId124"/>
    <p:sldId id="438" r:id="rId125"/>
    <p:sldId id="439" r:id="rId126"/>
    <p:sldId id="440" r:id="rId127"/>
    <p:sldId id="441" r:id="rId128"/>
    <p:sldId id="442" r:id="rId129"/>
    <p:sldId id="443" r:id="rId130"/>
    <p:sldId id="444" r:id="rId131"/>
    <p:sldId id="445" r:id="rId132"/>
    <p:sldId id="446" r:id="rId133"/>
    <p:sldId id="447" r:id="rId134"/>
    <p:sldId id="448" r:id="rId135"/>
    <p:sldId id="449" r:id="rId136"/>
    <p:sldId id="450" r:id="rId137"/>
    <p:sldId id="451" r:id="rId138"/>
    <p:sldId id="452" r:id="rId139"/>
    <p:sldId id="453" r:id="rId140"/>
    <p:sldId id="454" r:id="rId141"/>
    <p:sldId id="455" r:id="rId142"/>
    <p:sldId id="319" r:id="rId143"/>
  </p:sldIdLst>
  <p:sldSz cx="12192000" cy="6858000"/>
  <p:notesSz cx="7103745" cy="1023429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notesViewPr>
    <p:cSldViewPr snapToGrid="0">
      <p:cViewPr varScale="1">
        <p:scale>
          <a:sx n="41" d="100"/>
          <a:sy n="41" d="100"/>
        </p:scale>
        <p:origin x="1794" y="54"/>
      </p:cViewPr>
      <p:guideLst/>
    </p:cSldViewPr>
  </p:notes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6" Type="http://schemas.openxmlformats.org/officeDocument/2006/relationships/tableStyles" Target="tableStyles.xml"/><Relationship Id="rId145" Type="http://schemas.openxmlformats.org/officeDocument/2006/relationships/viewProps" Target="viewProps.xml"/><Relationship Id="rId144" Type="http://schemas.openxmlformats.org/officeDocument/2006/relationships/presProps" Target="presProps.xml"/><Relationship Id="rId143" Type="http://schemas.openxmlformats.org/officeDocument/2006/relationships/slide" Target="slides/slide141.xml"/><Relationship Id="rId142" Type="http://schemas.openxmlformats.org/officeDocument/2006/relationships/slide" Target="slides/slide140.xml"/><Relationship Id="rId141" Type="http://schemas.openxmlformats.org/officeDocument/2006/relationships/slide" Target="slides/slide139.xml"/><Relationship Id="rId140" Type="http://schemas.openxmlformats.org/officeDocument/2006/relationships/slide" Target="slides/slide138.xml"/><Relationship Id="rId14" Type="http://schemas.openxmlformats.org/officeDocument/2006/relationships/slide" Target="slides/slide12.xml"/><Relationship Id="rId139" Type="http://schemas.openxmlformats.org/officeDocument/2006/relationships/slide" Target="slides/slide137.xml"/><Relationship Id="rId138" Type="http://schemas.openxmlformats.org/officeDocument/2006/relationships/slide" Target="slides/slide136.xml"/><Relationship Id="rId137" Type="http://schemas.openxmlformats.org/officeDocument/2006/relationships/slide" Target="slides/slide135.xml"/><Relationship Id="rId136" Type="http://schemas.openxmlformats.org/officeDocument/2006/relationships/slide" Target="slides/slide134.xml"/><Relationship Id="rId135" Type="http://schemas.openxmlformats.org/officeDocument/2006/relationships/slide" Target="slides/slide133.xml"/><Relationship Id="rId134" Type="http://schemas.openxmlformats.org/officeDocument/2006/relationships/slide" Target="slides/slide132.xml"/><Relationship Id="rId133" Type="http://schemas.openxmlformats.org/officeDocument/2006/relationships/slide" Target="slides/slide131.xml"/><Relationship Id="rId132" Type="http://schemas.openxmlformats.org/officeDocument/2006/relationships/slide" Target="slides/slide130.xml"/><Relationship Id="rId131" Type="http://schemas.openxmlformats.org/officeDocument/2006/relationships/slide" Target="slides/slide129.xml"/><Relationship Id="rId130" Type="http://schemas.openxmlformats.org/officeDocument/2006/relationships/slide" Target="slides/slide128.xml"/><Relationship Id="rId13" Type="http://schemas.openxmlformats.org/officeDocument/2006/relationships/slide" Target="slides/slide11.xml"/><Relationship Id="rId129" Type="http://schemas.openxmlformats.org/officeDocument/2006/relationships/slide" Target="slides/slide127.xml"/><Relationship Id="rId128" Type="http://schemas.openxmlformats.org/officeDocument/2006/relationships/slide" Target="slides/slide126.xml"/><Relationship Id="rId127" Type="http://schemas.openxmlformats.org/officeDocument/2006/relationships/slide" Target="slides/slide125.xml"/><Relationship Id="rId126" Type="http://schemas.openxmlformats.org/officeDocument/2006/relationships/slide" Target="slides/slide124.xml"/><Relationship Id="rId125" Type="http://schemas.openxmlformats.org/officeDocument/2006/relationships/slide" Target="slides/slide123.xml"/><Relationship Id="rId124" Type="http://schemas.openxmlformats.org/officeDocument/2006/relationships/slide" Target="slides/slide122.xml"/><Relationship Id="rId123" Type="http://schemas.openxmlformats.org/officeDocument/2006/relationships/slide" Target="slides/slide121.xml"/><Relationship Id="rId122" Type="http://schemas.openxmlformats.org/officeDocument/2006/relationships/slide" Target="slides/slide120.xml"/><Relationship Id="rId121" Type="http://schemas.openxmlformats.org/officeDocument/2006/relationships/slide" Target="slides/slide119.xml"/><Relationship Id="rId120" Type="http://schemas.openxmlformats.org/officeDocument/2006/relationships/slide" Target="slides/slide118.xml"/><Relationship Id="rId12" Type="http://schemas.openxmlformats.org/officeDocument/2006/relationships/slide" Target="slides/slide10.xml"/><Relationship Id="rId119" Type="http://schemas.openxmlformats.org/officeDocument/2006/relationships/slide" Target="slides/slide117.xml"/><Relationship Id="rId118" Type="http://schemas.openxmlformats.org/officeDocument/2006/relationships/slide" Target="slides/slide116.xml"/><Relationship Id="rId117" Type="http://schemas.openxmlformats.org/officeDocument/2006/relationships/slide" Target="slides/slide115.xml"/><Relationship Id="rId116" Type="http://schemas.openxmlformats.org/officeDocument/2006/relationships/slide" Target="slides/slide114.xml"/><Relationship Id="rId115" Type="http://schemas.openxmlformats.org/officeDocument/2006/relationships/slide" Target="slides/slide113.xml"/><Relationship Id="rId114" Type="http://schemas.openxmlformats.org/officeDocument/2006/relationships/slide" Target="slides/slide112.xml"/><Relationship Id="rId113" Type="http://schemas.openxmlformats.org/officeDocument/2006/relationships/slide" Target="slides/slide111.xml"/><Relationship Id="rId112" Type="http://schemas.openxmlformats.org/officeDocument/2006/relationships/slide" Target="slides/slide110.xml"/><Relationship Id="rId111" Type="http://schemas.openxmlformats.org/officeDocument/2006/relationships/slide" Target="slides/slide109.xml"/><Relationship Id="rId110" Type="http://schemas.openxmlformats.org/officeDocument/2006/relationships/slide" Target="slides/slide108.xml"/><Relationship Id="rId11" Type="http://schemas.openxmlformats.org/officeDocument/2006/relationships/slide" Target="slides/slide9.xml"/><Relationship Id="rId109" Type="http://schemas.openxmlformats.org/officeDocument/2006/relationships/slide" Target="slides/slide107.xml"/><Relationship Id="rId108" Type="http://schemas.openxmlformats.org/officeDocument/2006/relationships/slide" Target="slides/slide106.xml"/><Relationship Id="rId107" Type="http://schemas.openxmlformats.org/officeDocument/2006/relationships/slide" Target="slides/slide105.xml"/><Relationship Id="rId106" Type="http://schemas.openxmlformats.org/officeDocument/2006/relationships/slide" Target="slides/slide104.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2208933" cy="6858000"/>
          </a:xfrm>
          <a:prstGeom prst="rect">
            <a:avLst/>
          </a:prstGeom>
          <a:noFill/>
          <a:ln w="9525">
            <a:noFill/>
          </a:ln>
        </p:spPr>
      </p:pic>
      <p:sp>
        <p:nvSpPr>
          <p:cNvPr id="2051" name="Rectangle 3"/>
          <p:cNvSpPr>
            <a:spLocks noGrp="1" noChangeArrowheads="1"/>
          </p:cNvSpPr>
          <p:nvPr>
            <p:ph type="ctrTitle"/>
          </p:nvPr>
        </p:nvSpPr>
        <p:spPr>
          <a:xfrm>
            <a:off x="624417" y="1196975"/>
            <a:ext cx="10943167" cy="1082675"/>
          </a:xfrm>
        </p:spPr>
        <p:txBody>
          <a:bodyPr/>
          <a:lstStyle>
            <a:lvl1pPr algn="ctr">
              <a:defRPr>
                <a:solidFill>
                  <a:schemeClr val="bg1"/>
                </a:solidFill>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626533" y="2422525"/>
            <a:ext cx="10949517" cy="1752600"/>
          </a:xfrm>
        </p:spPr>
        <p:txBody>
          <a:bodyPr/>
          <a:lstStyle>
            <a:lvl1pPr marL="0" indent="0" algn="ctr">
              <a:buFontTx/>
              <a:buNone/>
              <a:defRPr>
                <a:solidFill>
                  <a:schemeClr val="bg1"/>
                </a:solidFill>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FDE934FF-F4E1-47C5-9CA5-30A81DDE2BE4}" type="datetimeFigureOut">
              <a:rPr lang="en-US" smtClean="0"/>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B3561BA9-CDCF-4958-B8AB-66F3BF063E13}"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lvl="0"/>
            <a:endParaRPr lang="en-US"/>
          </a:p>
        </p:txBody>
      </p:sp>
      <p:sp>
        <p:nvSpPr>
          <p:cNvPr id="5" name="Footer Placeholder 4"/>
          <p:cNvSpPr>
            <a:spLocks noGrp="1"/>
          </p:cNvSpPr>
          <p:nvPr>
            <p:ph type="ftr" sz="quarter" idx="11"/>
          </p:nvPr>
        </p:nvSpPr>
        <p:spPr/>
        <p:txBody>
          <a:bodyPr/>
          <a:p>
            <a:pPr lvl="0"/>
            <a:endParaRPr lang="en-US"/>
          </a:p>
        </p:txBody>
      </p:sp>
      <p:sp>
        <p:nvSpPr>
          <p:cNvPr id="6" name="Slide Number Placeholder 5"/>
          <p:cNvSpPr>
            <a:spLocks noGrp="1"/>
          </p:cNvSpPr>
          <p:nvPr>
            <p:ph type="sldNum" sz="quarter" idx="12"/>
          </p:nvPr>
        </p:nvSpPr>
        <p:spPr/>
        <p:txBody>
          <a:bodyPr/>
          <a:p>
            <a:pPr lvl="0"/>
            <a:fld id="{9A0DB2DC-4C9A-4742-B13C-FB6460FD3503}" type="slidenum">
              <a:rPr lang="en-US"/>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FDE934FF-F4E1-47C5-9CA5-30A81DDE2BE4}"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FDE934FF-F4E1-47C5-9CA5-30A81DDE2BE4}"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lvl="0"/>
            <a:endParaRPr lang="en-US"/>
          </a:p>
        </p:txBody>
      </p:sp>
      <p:sp>
        <p:nvSpPr>
          <p:cNvPr id="6" name="Footer Placeholder 5"/>
          <p:cNvSpPr>
            <a:spLocks noGrp="1"/>
          </p:cNvSpPr>
          <p:nvPr>
            <p:ph type="ftr" sz="quarter" idx="11"/>
          </p:nvPr>
        </p:nvSpPr>
        <p:spPr/>
        <p:txBody>
          <a:bodyPr/>
          <a:p>
            <a:pPr lvl="0"/>
            <a:endParaRPr lang="en-US"/>
          </a:p>
        </p:txBody>
      </p:sp>
      <p:sp>
        <p:nvSpPr>
          <p:cNvPr id="7" name="Slide Number Placeholder 6"/>
          <p:cNvSpPr>
            <a:spLocks noGrp="1"/>
          </p:cNvSpPr>
          <p:nvPr>
            <p:ph type="sldNum" sz="quarter" idx="12"/>
          </p:nvPr>
        </p:nvSpPr>
        <p:spPr/>
        <p:txBody>
          <a:bodyPr/>
          <a:p>
            <a:pPr lvl="0"/>
            <a:fld id="{9A0DB2DC-4C9A-4742-B13C-FB6460FD3503}" type="slidenum">
              <a:rPr lang="en-US"/>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9"/>
          <p:cNvPicPr>
            <a:picLocks noChangeAspect="1"/>
          </p:cNvPicPr>
          <p:nvPr/>
        </p:nvPicPr>
        <p:blipFill>
          <a:blip r:embed="rId12"/>
          <a:stretch>
            <a:fillRect/>
          </a:stretch>
        </p:blipFill>
        <p:spPr>
          <a:xfrm>
            <a:off x="0" y="0"/>
            <a:ext cx="12208933"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FDE934FF-F4E1-47C5-9CA5-30A81DDE2BE4}" type="datetimeFigureOut">
              <a:rPr lang="en-US" smtClean="0"/>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B3561BA9-CDCF-4958-B8AB-66F3BF063E13}"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9.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4.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5.pn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7.jpeg"/></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9.png"/><Relationship Id="rId1" Type="http://schemas.openxmlformats.org/officeDocument/2006/relationships/image" Target="../media/image88.png"/></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1.png"/><Relationship Id="rId1" Type="http://schemas.openxmlformats.org/officeDocument/2006/relationships/image" Target="../media/image90.pn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2.pn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3.pn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4.png"/></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5.png"/></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7.png"/><Relationship Id="rId1" Type="http://schemas.openxmlformats.org/officeDocument/2006/relationships/image" Target="../media/image96.png"/></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0.png"/><Relationship Id="rId1" Type="http://schemas.openxmlformats.org/officeDocument/2006/relationships/image" Target="../media/image99.png"/></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1.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2.jpeg"/></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3.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4.jpe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5.png"/></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6.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7.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hyperlink" Target="https://en.wikipedia.org/wiki/Ethernet" TargetMode="External"/><Relationship Id="rId7" Type="http://schemas.openxmlformats.org/officeDocument/2006/relationships/hyperlink" Target="https://en.wikipedia.org/wiki/LAN" TargetMode="External"/><Relationship Id="rId6" Type="http://schemas.openxmlformats.org/officeDocument/2006/relationships/hyperlink" Target="https://en.wikipedia.org/wiki/TCP/IP" TargetMode="External"/><Relationship Id="rId5" Type="http://schemas.openxmlformats.org/officeDocument/2006/relationships/hyperlink" Target="https://en.wikipedia.org/wiki/Web_Services" TargetMode="External"/><Relationship Id="rId4" Type="http://schemas.openxmlformats.org/officeDocument/2006/relationships/hyperlink" Target="https://en.wikipedia.org/wiki/GOOSE" TargetMode="External"/><Relationship Id="rId3" Type="http://schemas.openxmlformats.org/officeDocument/2006/relationships/hyperlink" Target="https://en.wikipedia.org/wiki/Manufacturing_Message_Specification" TargetMode="External"/><Relationship Id="rId2" Type="http://schemas.openxmlformats.org/officeDocument/2006/relationships/hyperlink" Target="https://en.wikipedia.org/wiki/Intelligent_electronic_device" TargetMode="External"/><Relationship Id="rId10" Type="http://schemas.openxmlformats.org/officeDocument/2006/relationships/slideLayout" Target="../slideLayouts/slideLayout2.xml"/><Relationship Id="rId1" Type="http://schemas.openxmlformats.org/officeDocument/2006/relationships/hyperlink" Target="https://en.wikipedia.org/wiki/International_Electrotechnical_Commission" TargetMode="Externa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4.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jpeg"/><Relationship Id="rId1" Type="http://schemas.openxmlformats.org/officeDocument/2006/relationships/image" Target="../media/image7.jpe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google.com/search?rlz=1C1GGRV_enEG838EG838&amp;q=Efficiency&amp;spell=1&amp;sa=X&amp;ved=0ahUKEwjq55aSiJ7jAhW0w8QBHf9SCJQQkeECCCwoAA"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jpe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jpeg"/><Relationship Id="rId1" Type="http://schemas.openxmlformats.org/officeDocument/2006/relationships/image" Target="../media/image14.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jpe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4.jpe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152401"/>
            <a:ext cx="7772400" cy="5333999"/>
          </a:xfrm>
        </p:spPr>
        <p:txBody>
          <a:bodyPr>
            <a:normAutofit/>
          </a:bodyPr>
          <a:lstStyle/>
          <a:p>
            <a:r>
              <a:rPr lang="en-US" b="1" i="1" u="sng" dirty="0" smtClean="0">
                <a:solidFill>
                  <a:srgbClr val="FF0000"/>
                </a:solidFill>
                <a:latin typeface="Arial Black" panose="020B0A04020102020204" pitchFamily="34" charset="0"/>
              </a:rPr>
              <a:t>Introduction to Wide Area</a:t>
            </a:r>
            <a:br>
              <a:rPr lang="en-US" b="1" i="1" u="sng" dirty="0" smtClean="0">
                <a:solidFill>
                  <a:srgbClr val="FF0000"/>
                </a:solidFill>
                <a:latin typeface="Arial Black" panose="020B0A04020102020204" pitchFamily="34" charset="0"/>
              </a:rPr>
            </a:br>
            <a:r>
              <a:rPr lang="en-US" b="1" i="1" u="sng" dirty="0" smtClean="0">
                <a:solidFill>
                  <a:srgbClr val="FF0000"/>
                </a:solidFill>
                <a:latin typeface="Arial Black" panose="020B0A04020102020204" pitchFamily="34" charset="0"/>
              </a:rPr>
              <a:t>protection (WAPS).</a:t>
            </a:r>
            <a:br>
              <a:rPr lang="en-US" b="1" i="1" u="sng" dirty="0" smtClean="0">
                <a:solidFill>
                  <a:srgbClr val="FF0000"/>
                </a:solidFill>
                <a:latin typeface="Arial Black" panose="020B0A04020102020204" pitchFamily="34" charset="0"/>
              </a:rPr>
            </a:br>
            <a:br>
              <a:rPr lang="en-US" b="1" i="1" u="sng" dirty="0">
                <a:solidFill>
                  <a:srgbClr val="FF0000"/>
                </a:solidFill>
                <a:latin typeface="Arial Black" panose="020B0A04020102020204" pitchFamily="34" charset="0"/>
              </a:rPr>
            </a:br>
            <a:br>
              <a:rPr lang="en-US" b="1" i="1" u="sng" dirty="0" smtClean="0">
                <a:solidFill>
                  <a:srgbClr val="FF0000"/>
                </a:solidFill>
                <a:latin typeface="Arial Black" panose="020B0A04020102020204" pitchFamily="34" charset="0"/>
              </a:rPr>
            </a:br>
            <a:br>
              <a:rPr lang="en-US" b="1" i="1" u="sng" dirty="0">
                <a:solidFill>
                  <a:srgbClr val="FF0000"/>
                </a:solidFill>
                <a:latin typeface="Arial Black" panose="020B0A04020102020204" pitchFamily="34" charset="0"/>
              </a:rPr>
            </a:br>
            <a:br>
              <a:rPr lang="en-US" b="1" i="1" u="sng" dirty="0" smtClean="0">
                <a:solidFill>
                  <a:srgbClr val="FF0000"/>
                </a:solidFill>
                <a:latin typeface="Arial Black" panose="020B0A04020102020204" pitchFamily="34" charset="0"/>
              </a:rPr>
            </a:br>
            <a:br>
              <a:rPr lang="en-US" b="1" i="1" u="sng" dirty="0">
                <a:solidFill>
                  <a:srgbClr val="FF0000"/>
                </a:solidFill>
                <a:latin typeface="Arial Black" panose="020B0A04020102020204" pitchFamily="34" charset="0"/>
              </a:rPr>
            </a:br>
            <a:endParaRPr lang="en-US" b="1" i="1" u="sng" dirty="0">
              <a:solidFill>
                <a:srgbClr val="FF0000"/>
              </a:solidFill>
              <a:latin typeface="Arial Black" panose="020B0A04020102020204" pitchFamily="34" charset="0"/>
            </a:endParaRPr>
          </a:p>
        </p:txBody>
      </p:sp>
      <p:sp>
        <p:nvSpPr>
          <p:cNvPr id="3" name="Subtitle 2"/>
          <p:cNvSpPr>
            <a:spLocks noGrp="1"/>
          </p:cNvSpPr>
          <p:nvPr>
            <p:ph type="subTitle" idx="1"/>
          </p:nvPr>
        </p:nvSpPr>
        <p:spPr>
          <a:xfrm>
            <a:off x="2895600" y="5562600"/>
            <a:ext cx="6400800" cy="609600"/>
          </a:xfrm>
        </p:spPr>
        <p:txBody>
          <a:bodyPr>
            <a:normAutofit fontScale="47500" lnSpcReduction="20000"/>
          </a:bodyPr>
          <a:lstStyle/>
          <a:p>
            <a:endParaRPr lang="en-US" dirty="0"/>
          </a:p>
          <a:p>
            <a:pPr algn="l"/>
            <a:r>
              <a:rPr lang="en-US" sz="4200" b="1" u="sng" dirty="0" smtClean="0">
                <a:solidFill>
                  <a:schemeClr val="tx1"/>
                </a:solidFill>
              </a:rPr>
              <a:t>Presented by : </a:t>
            </a:r>
            <a:r>
              <a:rPr lang="en-US" sz="4200" b="1" u="sng" dirty="0" err="1" smtClean="0">
                <a:solidFill>
                  <a:schemeClr val="tx1"/>
                </a:solidFill>
              </a:rPr>
              <a:t>fathy</a:t>
            </a:r>
            <a:r>
              <a:rPr lang="en-US" sz="4200" b="1" u="sng" dirty="0" smtClean="0">
                <a:solidFill>
                  <a:schemeClr val="tx1"/>
                </a:solidFill>
              </a:rPr>
              <a:t> </a:t>
            </a:r>
            <a:r>
              <a:rPr lang="en-US" sz="4200" b="1" u="sng" dirty="0" err="1" smtClean="0">
                <a:solidFill>
                  <a:schemeClr val="tx1"/>
                </a:solidFill>
              </a:rPr>
              <a:t>wahed</a:t>
            </a:r>
            <a:endParaRPr lang="en-US" sz="4200" b="1" u="sng" dirty="0">
              <a:solidFill>
                <a:schemeClr val="tx1"/>
              </a:solidFill>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57400" y="1752600"/>
            <a:ext cx="8001001" cy="3905296"/>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52400"/>
            <a:ext cx="8229600" cy="6553200"/>
          </a:xfrm>
        </p:spPr>
        <p:txBody>
          <a:bodyPr/>
          <a:lstStyle/>
          <a:p>
            <a:pPr marL="0" indent="0">
              <a:buNone/>
            </a:pPr>
            <a:r>
              <a:rPr lang="en-US" sz="2500" b="1" dirty="0" smtClean="0">
                <a:solidFill>
                  <a:srgbClr val="002060"/>
                </a:solidFill>
                <a:latin typeface="Arial" panose="020B0604020202020204" pitchFamily="34" charset="0"/>
                <a:cs typeface="Arial" panose="020B0604020202020204" pitchFamily="34" charset="0"/>
              </a:rPr>
              <a:t>C- human machine interface </a:t>
            </a:r>
            <a:r>
              <a:rPr lang="en-US" sz="2500" b="1" dirty="0" smtClean="0">
                <a:solidFill>
                  <a:schemeClr val="accent3">
                    <a:lumMod val="50000"/>
                  </a:schemeClr>
                </a:solidFill>
                <a:latin typeface="Arial" panose="020B0604020202020204" pitchFamily="34" charset="0"/>
                <a:cs typeface="Arial" panose="020B0604020202020204" pitchFamily="34" charset="0"/>
              </a:rPr>
              <a:t>(HMI):</a:t>
            </a:r>
            <a:endParaRPr lang="en-US" sz="2500" b="1" dirty="0" smtClean="0">
              <a:solidFill>
                <a:schemeClr val="accent3">
                  <a:lumMod val="50000"/>
                </a:schemeClr>
              </a:solidFill>
              <a:latin typeface="Arial" panose="020B0604020202020204" pitchFamily="34" charset="0"/>
              <a:cs typeface="Arial" panose="020B0604020202020204" pitchFamily="34" charset="0"/>
            </a:endParaRPr>
          </a:p>
          <a:p>
            <a:pPr marL="0" indent="0">
              <a:buNone/>
            </a:pPr>
            <a:r>
              <a:rPr lang="en-US" sz="2200" b="1" dirty="0" smtClean="0">
                <a:latin typeface="Arial" panose="020B0604020202020204" pitchFamily="34" charset="0"/>
                <a:cs typeface="Arial" panose="020B0604020202020204" pitchFamily="34" charset="0"/>
              </a:rPr>
              <a:t>- We represent it as a touchscreen to display the readings of the system .</a:t>
            </a:r>
            <a:endParaRPr lang="en-US" sz="2200" b="1" dirty="0" smtClean="0">
              <a:latin typeface="Arial" panose="020B0604020202020204" pitchFamily="34" charset="0"/>
              <a:cs typeface="Arial" panose="020B0604020202020204" pitchFamily="34" charset="0"/>
            </a:endParaRPr>
          </a:p>
          <a:p>
            <a:pPr marL="0" indent="0">
              <a:buNone/>
            </a:pPr>
            <a:endParaRPr lang="en-US" sz="2200" b="1" dirty="0" smtClean="0">
              <a:latin typeface="Arial" panose="020B0604020202020204" pitchFamily="34" charset="0"/>
              <a:cs typeface="Arial" panose="020B0604020202020204" pitchFamily="34" charset="0"/>
            </a:endParaRPr>
          </a:p>
          <a:p>
            <a:pPr marL="0" indent="0">
              <a:buNone/>
            </a:pPr>
            <a:r>
              <a:rPr lang="en-US" sz="2500" b="1" dirty="0" smtClean="0">
                <a:solidFill>
                  <a:srgbClr val="002060"/>
                </a:solidFill>
                <a:latin typeface="Arial" panose="020B0604020202020204" pitchFamily="34" charset="0"/>
                <a:cs typeface="Arial" panose="020B0604020202020204" pitchFamily="34" charset="0"/>
              </a:rPr>
              <a:t>D- 1 microcontroller (work as protection function) :</a:t>
            </a:r>
            <a:endParaRPr lang="en-US" sz="2500" b="1" dirty="0" smtClean="0">
              <a:solidFill>
                <a:srgbClr val="002060"/>
              </a:solidFill>
              <a:latin typeface="Arial" panose="020B0604020202020204" pitchFamily="34" charset="0"/>
              <a:cs typeface="Arial" panose="020B0604020202020204" pitchFamily="34" charset="0"/>
            </a:endParaRPr>
          </a:p>
          <a:p>
            <a:pPr marL="0" indent="0">
              <a:buNone/>
            </a:pPr>
            <a:r>
              <a:rPr lang="en-US" sz="2200" b="1" dirty="0" smtClean="0">
                <a:latin typeface="Arial" panose="020B0604020202020204" pitchFamily="34" charset="0"/>
                <a:cs typeface="Arial" panose="020B0604020202020204" pitchFamily="34" charset="0"/>
              </a:rPr>
              <a:t>-</a:t>
            </a:r>
            <a:r>
              <a:rPr lang="en-US" sz="2200" b="1" dirty="0">
                <a:latin typeface="Arial" panose="020B0604020202020204" pitchFamily="34" charset="0"/>
                <a:cs typeface="Arial" panose="020B0604020202020204" pitchFamily="34" charset="0"/>
              </a:rPr>
              <a:t> </a:t>
            </a:r>
            <a:r>
              <a:rPr lang="en-US" sz="2200" b="1" dirty="0" smtClean="0">
                <a:latin typeface="Arial" panose="020B0604020202020204" pitchFamily="34" charset="0"/>
                <a:cs typeface="Arial" panose="020B0604020202020204" pitchFamily="34" charset="0"/>
              </a:rPr>
              <a:t>It is possible to take reads of voltage and current from VT and CS or PMU .</a:t>
            </a:r>
            <a:endParaRPr lang="en-US" sz="2200" b="1" dirty="0" smtClean="0">
              <a:latin typeface="Arial" panose="020B0604020202020204" pitchFamily="34" charset="0"/>
              <a:cs typeface="Arial" panose="020B0604020202020204" pitchFamily="34" charset="0"/>
            </a:endParaRPr>
          </a:p>
          <a:p>
            <a:pPr marL="0" indent="0">
              <a:buNone/>
            </a:pPr>
            <a:endParaRPr lang="en-US" sz="2200" b="1" dirty="0" smtClean="0">
              <a:latin typeface="Arial" panose="020B0604020202020204" pitchFamily="34" charset="0"/>
              <a:cs typeface="Arial" panose="020B0604020202020204" pitchFamily="34" charset="0"/>
            </a:endParaRPr>
          </a:p>
          <a:p>
            <a:pPr marL="0" indent="0">
              <a:buNone/>
            </a:pPr>
            <a:r>
              <a:rPr lang="en-US" sz="4500" b="1" dirty="0" smtClean="0">
                <a:solidFill>
                  <a:srgbClr val="0070C0"/>
                </a:solidFill>
                <a:latin typeface="Bauhaus 93" panose="04030905020B02020C02" pitchFamily="82" charset="0"/>
                <a:cs typeface="Arial" panose="020B0604020202020204" pitchFamily="34" charset="0"/>
              </a:rPr>
              <a:t>                      - Note -</a:t>
            </a:r>
            <a:endParaRPr lang="en-US" sz="4500" b="1" dirty="0" smtClean="0">
              <a:solidFill>
                <a:srgbClr val="0070C0"/>
              </a:solidFill>
              <a:latin typeface="Bauhaus 93" panose="04030905020B02020C02" pitchFamily="82" charset="0"/>
              <a:cs typeface="Arial" panose="020B0604020202020204" pitchFamily="34" charset="0"/>
            </a:endParaRPr>
          </a:p>
          <a:p>
            <a:pPr marL="0" indent="0">
              <a:buNone/>
            </a:pPr>
            <a:r>
              <a:rPr lang="en-US" sz="3000" b="1" dirty="0" smtClean="0">
                <a:solidFill>
                  <a:srgbClr val="0070C0"/>
                </a:solidFill>
                <a:latin typeface="Berlin Sans FB Demi" panose="020E0802020502020306" pitchFamily="34" charset="0"/>
                <a:cs typeface="Arial" panose="020B0604020202020204" pitchFamily="34" charset="0"/>
              </a:rPr>
              <a:t>--  All the microcontrollers used in the project are ATMEGA128 and this type contains an A / D converter inside it  --</a:t>
            </a:r>
            <a:endParaRPr lang="en-US" sz="3000" b="1" dirty="0" smtClean="0">
              <a:solidFill>
                <a:srgbClr val="0070C0"/>
              </a:solidFill>
              <a:latin typeface="Berlin Sans FB Demi" panose="020E0802020502020306" pitchFamily="34" charset="0"/>
              <a:cs typeface="Arial" panose="020B0604020202020204" pitchFamily="34"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effectLst>
                  <a:outerShdw blurRad="38100" dist="19050" dir="2700000" algn="tl" rotWithShape="0">
                    <a:schemeClr val="dk1">
                      <a:alpha val="40000"/>
                    </a:schemeClr>
                  </a:outerShdw>
                </a:effectLst>
                <a:sym typeface="+mn-ea"/>
              </a:rPr>
              <a:t>LCD LM016</a:t>
            </a:r>
            <a:endParaRPr lang="en-US"/>
          </a:p>
        </p:txBody>
      </p:sp>
      <p:pic>
        <p:nvPicPr>
          <p:cNvPr id="4" name="Content Placeholder 3" descr="timing 2"/>
          <p:cNvPicPr>
            <a:picLocks noChangeAspect="1"/>
          </p:cNvPicPr>
          <p:nvPr>
            <p:ph idx="1"/>
          </p:nvPr>
        </p:nvPicPr>
        <p:blipFill>
          <a:blip r:embed="rId1"/>
          <a:stretch>
            <a:fillRect/>
          </a:stretch>
        </p:blipFill>
        <p:spPr>
          <a:xfrm>
            <a:off x="541655" y="773430"/>
            <a:ext cx="10752455" cy="5790565"/>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effectLst>
                  <a:outerShdw blurRad="38100" dist="19050" dir="2700000" algn="tl" rotWithShape="0">
                    <a:schemeClr val="dk1">
                      <a:alpha val="40000"/>
                    </a:schemeClr>
                  </a:outerShdw>
                </a:effectLst>
                <a:sym typeface="+mn-ea"/>
              </a:rPr>
              <a:t>LCD LM016</a:t>
            </a:r>
            <a:endParaRPr lang="en-US"/>
          </a:p>
        </p:txBody>
      </p:sp>
      <p:pic>
        <p:nvPicPr>
          <p:cNvPr id="6" name="Content Placeholder 5" descr="h1"/>
          <p:cNvPicPr>
            <a:picLocks noChangeAspect="1"/>
          </p:cNvPicPr>
          <p:nvPr>
            <p:ph idx="1"/>
          </p:nvPr>
        </p:nvPicPr>
        <p:blipFill>
          <a:blip r:embed="rId1"/>
          <a:stretch>
            <a:fillRect/>
          </a:stretch>
        </p:blipFill>
        <p:spPr>
          <a:xfrm>
            <a:off x="375285" y="860425"/>
            <a:ext cx="10043160" cy="5336540"/>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effectLst>
                  <a:outerShdw blurRad="38100" dist="19050" dir="2700000" algn="tl" rotWithShape="0">
                    <a:schemeClr val="dk1">
                      <a:alpha val="40000"/>
                    </a:schemeClr>
                  </a:outerShdw>
                </a:effectLst>
                <a:sym typeface="+mn-ea"/>
              </a:rPr>
              <a:t>LCD LM016</a:t>
            </a:r>
            <a:endParaRPr lang="en-US"/>
          </a:p>
        </p:txBody>
      </p:sp>
      <p:pic>
        <p:nvPicPr>
          <p:cNvPr id="4" name="Content Placeholder 3" descr="h2"/>
          <p:cNvPicPr>
            <a:picLocks noChangeAspect="1"/>
          </p:cNvPicPr>
          <p:nvPr>
            <p:ph idx="1"/>
          </p:nvPr>
        </p:nvPicPr>
        <p:blipFill>
          <a:blip r:embed="rId1"/>
          <a:stretch>
            <a:fillRect/>
          </a:stretch>
        </p:blipFill>
        <p:spPr>
          <a:xfrm>
            <a:off x="608965" y="1035050"/>
            <a:ext cx="9958705" cy="5018405"/>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effectLst>
                  <a:outerShdw blurRad="38100" dist="19050" dir="2700000" algn="tl" rotWithShape="0">
                    <a:schemeClr val="dk1">
                      <a:alpha val="40000"/>
                    </a:schemeClr>
                  </a:outerShdw>
                </a:effectLst>
                <a:sym typeface="+mn-ea"/>
              </a:rPr>
              <a:t>LCD LM016</a:t>
            </a:r>
            <a:endParaRPr lang="en-US"/>
          </a:p>
        </p:txBody>
      </p:sp>
      <p:pic>
        <p:nvPicPr>
          <p:cNvPr id="4" name="Content Placeholder 3" descr="c1"/>
          <p:cNvPicPr>
            <a:picLocks noChangeAspect="1"/>
          </p:cNvPicPr>
          <p:nvPr>
            <p:ph idx="1"/>
          </p:nvPr>
        </p:nvPicPr>
        <p:blipFill>
          <a:blip r:embed="rId1"/>
          <a:stretch>
            <a:fillRect/>
          </a:stretch>
        </p:blipFill>
        <p:spPr>
          <a:xfrm>
            <a:off x="469265" y="952500"/>
            <a:ext cx="9902190" cy="5257800"/>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effectLst>
                  <a:outerShdw blurRad="38100" dist="19050" dir="2700000" algn="tl" rotWithShape="0">
                    <a:schemeClr val="dk1">
                      <a:alpha val="40000"/>
                    </a:schemeClr>
                  </a:outerShdw>
                </a:effectLst>
                <a:sym typeface="+mn-ea"/>
              </a:rPr>
              <a:t>LCD LM016</a:t>
            </a:r>
            <a:endParaRPr lang="en-US"/>
          </a:p>
        </p:txBody>
      </p:sp>
      <p:pic>
        <p:nvPicPr>
          <p:cNvPr id="4" name="Content Placeholder 3" descr="c2"/>
          <p:cNvPicPr>
            <a:picLocks noChangeAspect="1"/>
          </p:cNvPicPr>
          <p:nvPr>
            <p:ph idx="1"/>
          </p:nvPr>
        </p:nvPicPr>
        <p:blipFill>
          <a:blip r:embed="rId1"/>
          <a:stretch>
            <a:fillRect/>
          </a:stretch>
        </p:blipFill>
        <p:spPr>
          <a:xfrm>
            <a:off x="682625" y="1011555"/>
            <a:ext cx="9432925" cy="5419725"/>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effectLst>
                  <a:outerShdw blurRad="38100" dist="19050" dir="2700000" algn="tl" rotWithShape="0">
                    <a:schemeClr val="dk1">
                      <a:alpha val="40000"/>
                    </a:schemeClr>
                  </a:outerShdw>
                </a:effectLst>
                <a:sym typeface="+mn-ea"/>
              </a:rPr>
              <a:t>LCD LM016</a:t>
            </a:r>
            <a:endParaRPr lang="en-US"/>
          </a:p>
        </p:txBody>
      </p:sp>
      <p:pic>
        <p:nvPicPr>
          <p:cNvPr id="4" name="Content Placeholder 3" descr="c3"/>
          <p:cNvPicPr>
            <a:picLocks noChangeAspect="1"/>
          </p:cNvPicPr>
          <p:nvPr>
            <p:ph idx="1"/>
          </p:nvPr>
        </p:nvPicPr>
        <p:blipFill>
          <a:blip r:embed="rId1"/>
          <a:stretch>
            <a:fillRect/>
          </a:stretch>
        </p:blipFill>
        <p:spPr>
          <a:xfrm>
            <a:off x="182880" y="931545"/>
            <a:ext cx="10147935" cy="5784850"/>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effectLst>
                  <a:outerShdw blurRad="38100" dist="19050" dir="2700000" algn="tl" rotWithShape="0">
                    <a:schemeClr val="dk1">
                      <a:alpha val="40000"/>
                    </a:schemeClr>
                  </a:outerShdw>
                </a:effectLst>
                <a:sym typeface="+mn-ea"/>
              </a:rPr>
              <a:t>LCD LM016</a:t>
            </a:r>
            <a:endParaRPr lang="en-US"/>
          </a:p>
        </p:txBody>
      </p:sp>
      <p:pic>
        <p:nvPicPr>
          <p:cNvPr id="4" name="Content Placeholder 3" descr="c4"/>
          <p:cNvPicPr>
            <a:picLocks noChangeAspect="1"/>
          </p:cNvPicPr>
          <p:nvPr>
            <p:ph idx="1"/>
          </p:nvPr>
        </p:nvPicPr>
        <p:blipFill>
          <a:blip r:embed="rId1"/>
          <a:stretch>
            <a:fillRect/>
          </a:stretch>
        </p:blipFill>
        <p:spPr>
          <a:xfrm>
            <a:off x="439420" y="1363345"/>
            <a:ext cx="9628505" cy="3943985"/>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effectLst>
                  <a:outerShdw blurRad="38100" dist="19050" dir="2700000" algn="tl" rotWithShape="0">
                    <a:schemeClr val="dk1">
                      <a:alpha val="40000"/>
                    </a:schemeClr>
                  </a:outerShdw>
                </a:effectLst>
                <a:sym typeface="+mn-ea"/>
              </a:rPr>
              <a:t>LCD LM016</a:t>
            </a:r>
            <a:endParaRPr lang="en-US"/>
          </a:p>
        </p:txBody>
      </p:sp>
      <p:pic>
        <p:nvPicPr>
          <p:cNvPr id="4" name="Content Placeholder 3" descr="c5"/>
          <p:cNvPicPr>
            <a:picLocks noChangeAspect="1"/>
          </p:cNvPicPr>
          <p:nvPr>
            <p:ph idx="1"/>
          </p:nvPr>
        </p:nvPicPr>
        <p:blipFill>
          <a:blip r:embed="rId1"/>
          <a:stretch>
            <a:fillRect/>
          </a:stretch>
        </p:blipFill>
        <p:spPr>
          <a:xfrm>
            <a:off x="419100" y="1010285"/>
            <a:ext cx="9940925" cy="5422265"/>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effectLst>
                  <a:outerShdw blurRad="38100" dist="19050" dir="2700000" algn="tl" rotWithShape="0">
                    <a:schemeClr val="dk1">
                      <a:alpha val="40000"/>
                    </a:schemeClr>
                  </a:outerShdw>
                </a:effectLst>
                <a:sym typeface="+mn-ea"/>
              </a:rPr>
              <a:t>LCD LM016</a:t>
            </a:r>
            <a:endParaRPr lang="en-US"/>
          </a:p>
        </p:txBody>
      </p:sp>
      <p:pic>
        <p:nvPicPr>
          <p:cNvPr id="4" name="Content Placeholder 3" descr="c6"/>
          <p:cNvPicPr>
            <a:picLocks noChangeAspect="1"/>
          </p:cNvPicPr>
          <p:nvPr>
            <p:ph idx="1"/>
          </p:nvPr>
        </p:nvPicPr>
        <p:blipFill>
          <a:blip r:embed="rId1"/>
          <a:stretch>
            <a:fillRect/>
          </a:stretch>
        </p:blipFill>
        <p:spPr>
          <a:xfrm>
            <a:off x="367665" y="1204595"/>
            <a:ext cx="10032365" cy="5247005"/>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effectLst>
                  <a:outerShdw blurRad="38100" dist="19050" dir="2700000" algn="tl" rotWithShape="0">
                    <a:schemeClr val="dk1">
                      <a:alpha val="40000"/>
                    </a:schemeClr>
                  </a:outerShdw>
                </a:effectLst>
                <a:sym typeface="+mn-ea"/>
              </a:rPr>
              <a:t>LCD LM016</a:t>
            </a:r>
            <a:endParaRPr lang="en-US"/>
          </a:p>
        </p:txBody>
      </p:sp>
      <p:pic>
        <p:nvPicPr>
          <p:cNvPr id="4" name="Content Placeholder 3" descr="c7"/>
          <p:cNvPicPr>
            <a:picLocks noChangeAspect="1"/>
          </p:cNvPicPr>
          <p:nvPr>
            <p:ph idx="1"/>
          </p:nvPr>
        </p:nvPicPr>
        <p:blipFill>
          <a:blip r:embed="rId1"/>
          <a:stretch>
            <a:fillRect/>
          </a:stretch>
        </p:blipFill>
        <p:spPr>
          <a:xfrm>
            <a:off x="609600" y="869315"/>
            <a:ext cx="9761220" cy="544004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228600"/>
            <a:ext cx="8229600" cy="6172200"/>
          </a:xfrm>
        </p:spPr>
        <p:txBody>
          <a:bodyPr>
            <a:normAutofit/>
          </a:bodyPr>
          <a:lstStyle/>
          <a:p>
            <a:pPr marL="0" indent="0">
              <a:buNone/>
            </a:pPr>
            <a:r>
              <a:rPr lang="en-US" b="1" u="sng" dirty="0" smtClean="0">
                <a:solidFill>
                  <a:srgbClr val="FF0000"/>
                </a:solidFill>
                <a:latin typeface="Arial Black" panose="020B0A04020102020204" pitchFamily="34" charset="0"/>
              </a:rPr>
              <a:t>How does it work ???????</a:t>
            </a:r>
            <a:endParaRPr lang="en-US" b="1" u="sng" dirty="0" smtClean="0">
              <a:solidFill>
                <a:srgbClr val="FF0000"/>
              </a:solidFill>
              <a:latin typeface="Arial Black" panose="020B0A04020102020204" pitchFamily="34" charset="0"/>
            </a:endParaRPr>
          </a:p>
          <a:p>
            <a:pPr marL="0" indent="0">
              <a:buNone/>
            </a:pPr>
            <a:r>
              <a:rPr lang="en-US" sz="2500" b="1" dirty="0" smtClean="0">
                <a:latin typeface="Arial" panose="020B0604020202020204" pitchFamily="34" charset="0"/>
                <a:cs typeface="Arial" panose="020B0604020202020204" pitchFamily="34" charset="0"/>
              </a:rPr>
              <a:t>- The project contains 2 PMUs and each one for one area .</a:t>
            </a:r>
            <a:endParaRPr lang="en-US" sz="2500" b="1" dirty="0" smtClean="0">
              <a:latin typeface="Arial" panose="020B0604020202020204" pitchFamily="34" charset="0"/>
              <a:cs typeface="Arial" panose="020B0604020202020204" pitchFamily="34" charset="0"/>
            </a:endParaRPr>
          </a:p>
          <a:p>
            <a:pPr marL="0" indent="0">
              <a:buNone/>
            </a:pPr>
            <a:r>
              <a:rPr lang="en-US" sz="2500" b="1" dirty="0" smtClean="0">
                <a:latin typeface="Arial" panose="020B0604020202020204" pitchFamily="34" charset="0"/>
                <a:cs typeface="Arial" panose="020B0604020202020204" pitchFamily="34" charset="0"/>
              </a:rPr>
              <a:t>- Its advantage is that it synchronizes the data by time, it is biased by </a:t>
            </a:r>
            <a:r>
              <a:rPr lang="en-US" sz="2500" b="1" dirty="0" err="1" smtClean="0">
                <a:latin typeface="Arial" panose="020B0604020202020204" pitchFamily="34" charset="0"/>
                <a:cs typeface="Arial" panose="020B0604020202020204" pitchFamily="34" charset="0"/>
              </a:rPr>
              <a:t>GPSmodule</a:t>
            </a:r>
            <a:r>
              <a:rPr lang="en-US" sz="2500" b="1" dirty="0" smtClean="0">
                <a:latin typeface="Arial" panose="020B0604020202020204" pitchFamily="34" charset="0"/>
                <a:cs typeface="Arial" panose="020B0604020202020204" pitchFamily="34" charset="0"/>
              </a:rPr>
              <a:t> in certain time, then DATA follows the PDC, which collects the data and sends it to the HMI as a display .</a:t>
            </a:r>
            <a:endParaRPr lang="en-US" sz="2500" b="1" dirty="0" smtClean="0">
              <a:latin typeface="Arial" panose="020B0604020202020204" pitchFamily="34" charset="0"/>
              <a:cs typeface="Arial" panose="020B0604020202020204" pitchFamily="34" charset="0"/>
            </a:endParaRPr>
          </a:p>
          <a:p>
            <a:pPr marL="0" indent="0">
              <a:buNone/>
            </a:pPr>
            <a:r>
              <a:rPr lang="en-US" sz="2500" b="1" dirty="0" smtClean="0">
                <a:latin typeface="Arial" panose="020B0604020202020204" pitchFamily="34" charset="0"/>
                <a:cs typeface="Arial" panose="020B0604020202020204" pitchFamily="34" charset="0"/>
              </a:rPr>
              <a:t>-The microcontroller which work as protection </a:t>
            </a:r>
            <a:r>
              <a:rPr lang="en-US" sz="2500" b="1" dirty="0" err="1" smtClean="0">
                <a:latin typeface="Arial" panose="020B0604020202020204" pitchFamily="34" charset="0"/>
                <a:cs typeface="Arial" panose="020B0604020202020204" pitchFamily="34" charset="0"/>
              </a:rPr>
              <a:t>functionis</a:t>
            </a:r>
            <a:r>
              <a:rPr lang="en-US" sz="2500" b="1" dirty="0" smtClean="0">
                <a:latin typeface="Arial" panose="020B0604020202020204" pitchFamily="34" charset="0"/>
                <a:cs typeface="Arial" panose="020B0604020202020204" pitchFamily="34" charset="0"/>
              </a:rPr>
              <a:t> read voltage and current And on its basis  if fault happen ,it send a signal to kit relay to open the contactor that the fault happen on it .</a:t>
            </a:r>
            <a:endParaRPr lang="en-US" sz="2500" b="1" dirty="0" smtClean="0">
              <a:latin typeface="Arial" panose="020B0604020202020204" pitchFamily="34" charset="0"/>
              <a:cs typeface="Arial" panose="020B0604020202020204" pitchFamily="34" charset="0"/>
            </a:endParaRPr>
          </a:p>
          <a:p>
            <a:pPr marL="0" indent="0">
              <a:buNone/>
            </a:pPr>
            <a:r>
              <a:rPr lang="en-US" sz="2500" b="1" dirty="0" smtClean="0">
                <a:latin typeface="Arial" panose="020B0604020202020204" pitchFamily="34" charset="0"/>
                <a:cs typeface="Arial" panose="020B0604020202020204" pitchFamily="34" charset="0"/>
              </a:rPr>
              <a:t>- Touch screen shows the location of the  fault and shows its value</a:t>
            </a:r>
            <a:endParaRPr lang="en-US" sz="2500" b="1" dirty="0">
              <a:latin typeface="Arial" panose="020B0604020202020204" pitchFamily="34" charset="0"/>
              <a:cs typeface="Arial" panose="020B0604020202020204" pitchFamily="34"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Subtitle 2"/>
          <p:cNvSpPr>
            <a:spLocks noGrp="1"/>
          </p:cNvSpPr>
          <p:nvPr>
            <p:ph type="subTitle" idx="1"/>
          </p:nvPr>
        </p:nvSpPr>
        <p:spPr>
          <a:xfrm>
            <a:off x="620818" y="1640205"/>
            <a:ext cx="10949517" cy="1752600"/>
          </a:xfrm>
        </p:spPr>
        <p:txBody>
          <a:bodyPr/>
          <a:p>
            <a:r>
              <a:rPr lang="en-US" sz="4000">
                <a:ln w="10160">
                  <a:solidFill>
                    <a:schemeClr val="accent5"/>
                  </a:solidFill>
                  <a:prstDash val="solid"/>
                </a:ln>
                <a:solidFill>
                  <a:srgbClr val="FFFFFF"/>
                </a:solidFill>
                <a:effectLst>
                  <a:outerShdw blurRad="38100" dist="22860" dir="5400000" algn="tl" rotWithShape="0">
                    <a:srgbClr val="000000">
                      <a:alpha val="30000"/>
                    </a:srgbClr>
                  </a:outerShdw>
                </a:effectLst>
              </a:rPr>
              <a:t>SMART TOUCH LCD</a:t>
            </a:r>
            <a:endParaRPr lang="en-US" sz="40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olidFill>
                  <a:schemeClr val="tx1"/>
                </a:solidFill>
                <a:effectLst>
                  <a:outerShdw blurRad="38100" dist="19050" dir="2700000" algn="tl" rotWithShape="0">
                    <a:schemeClr val="dk1">
                      <a:alpha val="40000"/>
                    </a:schemeClr>
                  </a:outerShdw>
                </a:effectLst>
                <a:sym typeface="+mn-ea"/>
              </a:rPr>
              <a:t>SMART TOUCH LCD</a:t>
            </a:r>
            <a:endParaRPr lang="en-US">
              <a:solidFill>
                <a:schemeClr val="tx1"/>
              </a:solidFill>
              <a:effectLst>
                <a:outerShdw blurRad="38100" dist="19050" dir="2700000" algn="tl" rotWithShape="0">
                  <a:schemeClr val="dk1">
                    <a:alpha val="40000"/>
                  </a:schemeClr>
                </a:outerShdw>
              </a:effectLst>
              <a:sym typeface="+mn-ea"/>
            </a:endParaRPr>
          </a:p>
        </p:txBody>
      </p:sp>
      <p:pic>
        <p:nvPicPr>
          <p:cNvPr id="4" name="Content Placeholder 3" descr="Topway-RS232-Interface-Smart-TFT-LCD-Module-LCD-Display-with-Housing[1]"/>
          <p:cNvPicPr>
            <a:picLocks noChangeAspect="1"/>
          </p:cNvPicPr>
          <p:nvPr>
            <p:ph idx="1"/>
          </p:nvPr>
        </p:nvPicPr>
        <p:blipFill>
          <a:blip r:embed="rId1"/>
          <a:stretch>
            <a:fillRect/>
          </a:stretch>
        </p:blipFill>
        <p:spPr>
          <a:xfrm>
            <a:off x="885825" y="1174750"/>
            <a:ext cx="9187815" cy="4953000"/>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effectLst>
                  <a:outerShdw blurRad="38100" dist="19050" dir="2700000" algn="tl" rotWithShape="0">
                    <a:schemeClr val="dk1">
                      <a:alpha val="40000"/>
                    </a:schemeClr>
                  </a:outerShdw>
                </a:effectLst>
                <a:sym typeface="+mn-ea"/>
              </a:rPr>
              <a:t>SMART TOUCH LCD</a:t>
            </a:r>
            <a:endParaRPr lang="en-US"/>
          </a:p>
        </p:txBody>
      </p:sp>
      <p:pic>
        <p:nvPicPr>
          <p:cNvPr id="4" name="Content Placeholder 3" descr="hm1"/>
          <p:cNvPicPr>
            <a:picLocks noChangeAspect="1"/>
          </p:cNvPicPr>
          <p:nvPr>
            <p:ph sz="half" idx="1"/>
          </p:nvPr>
        </p:nvPicPr>
        <p:blipFill>
          <a:blip r:embed="rId1"/>
          <a:stretch>
            <a:fillRect/>
          </a:stretch>
        </p:blipFill>
        <p:spPr>
          <a:xfrm>
            <a:off x="609600" y="831215"/>
            <a:ext cx="9156065" cy="2233295"/>
          </a:xfrm>
          <a:prstGeom prst="rect">
            <a:avLst/>
          </a:prstGeom>
        </p:spPr>
      </p:pic>
      <p:pic>
        <p:nvPicPr>
          <p:cNvPr id="5" name="Content Placeholder 4" descr="HM2"/>
          <p:cNvPicPr>
            <a:picLocks noChangeAspect="1"/>
          </p:cNvPicPr>
          <p:nvPr>
            <p:ph sz="half" idx="2"/>
          </p:nvPr>
        </p:nvPicPr>
        <p:blipFill>
          <a:blip r:embed="rId2"/>
          <a:stretch>
            <a:fillRect/>
          </a:stretch>
        </p:blipFill>
        <p:spPr>
          <a:xfrm>
            <a:off x="609600" y="3385820"/>
            <a:ext cx="9156065" cy="2375535"/>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effectLst>
                  <a:outerShdw blurRad="38100" dist="19050" dir="2700000" algn="tl" rotWithShape="0">
                    <a:schemeClr val="dk1">
                      <a:alpha val="40000"/>
                    </a:schemeClr>
                  </a:outerShdw>
                </a:effectLst>
                <a:sym typeface="+mn-ea"/>
              </a:rPr>
              <a:t>SMART TOUCH LCD</a:t>
            </a:r>
            <a:endParaRPr lang="en-US"/>
          </a:p>
        </p:txBody>
      </p:sp>
      <p:pic>
        <p:nvPicPr>
          <p:cNvPr id="8" name="Content Placeholder 7" descr="hm8"/>
          <p:cNvPicPr>
            <a:picLocks noChangeAspect="1"/>
          </p:cNvPicPr>
          <p:nvPr>
            <p:ph sz="half" idx="2"/>
          </p:nvPr>
        </p:nvPicPr>
        <p:blipFill>
          <a:blip r:embed="rId1"/>
          <a:stretch>
            <a:fillRect/>
          </a:stretch>
        </p:blipFill>
        <p:spPr>
          <a:xfrm>
            <a:off x="6973570" y="3931920"/>
            <a:ext cx="2481580" cy="2595880"/>
          </a:xfrm>
          <a:prstGeom prst="rect">
            <a:avLst/>
          </a:prstGeom>
        </p:spPr>
      </p:pic>
      <p:pic>
        <p:nvPicPr>
          <p:cNvPr id="7" name="Content Placeholder 6" descr="hm7"/>
          <p:cNvPicPr>
            <a:picLocks noChangeAspect="1"/>
          </p:cNvPicPr>
          <p:nvPr>
            <p:ph sz="half" idx="1"/>
          </p:nvPr>
        </p:nvPicPr>
        <p:blipFill>
          <a:blip r:embed="rId2"/>
          <a:stretch>
            <a:fillRect/>
          </a:stretch>
        </p:blipFill>
        <p:spPr>
          <a:xfrm>
            <a:off x="426720" y="1334770"/>
            <a:ext cx="6297295" cy="2597150"/>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effectLst>
                  <a:outerShdw blurRad="38100" dist="19050" dir="2700000" algn="tl" rotWithShape="0">
                    <a:schemeClr val="dk1">
                      <a:alpha val="40000"/>
                    </a:schemeClr>
                  </a:outerShdw>
                </a:effectLst>
                <a:sym typeface="+mn-ea"/>
              </a:rPr>
              <a:t>SMART TOUCH LCD</a:t>
            </a:r>
            <a:endParaRPr lang="en-US"/>
          </a:p>
        </p:txBody>
      </p:sp>
      <p:pic>
        <p:nvPicPr>
          <p:cNvPr id="5" name="Content Placeholder 4" descr="Hm3"/>
          <p:cNvPicPr>
            <a:picLocks noChangeAspect="1"/>
          </p:cNvPicPr>
          <p:nvPr>
            <p:ph sz="half" idx="1"/>
          </p:nvPr>
        </p:nvPicPr>
        <p:blipFill>
          <a:blip r:embed="rId1"/>
          <a:stretch>
            <a:fillRect/>
          </a:stretch>
        </p:blipFill>
        <p:spPr>
          <a:xfrm>
            <a:off x="609600" y="938530"/>
            <a:ext cx="8708390" cy="4849495"/>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effectLst>
                  <a:outerShdw blurRad="38100" dist="19050" dir="2700000" algn="tl" rotWithShape="0">
                    <a:schemeClr val="dk1">
                      <a:alpha val="40000"/>
                    </a:schemeClr>
                  </a:outerShdw>
                </a:effectLst>
                <a:sym typeface="+mn-ea"/>
              </a:rPr>
              <a:t>SMART TOUCH LCD</a:t>
            </a:r>
            <a:endParaRPr lang="en-US"/>
          </a:p>
        </p:txBody>
      </p:sp>
      <p:pic>
        <p:nvPicPr>
          <p:cNvPr id="5" name="Content Placeholder 4" descr="hm10"/>
          <p:cNvPicPr>
            <a:picLocks noChangeAspect="1"/>
          </p:cNvPicPr>
          <p:nvPr>
            <p:ph sz="half" idx="1"/>
          </p:nvPr>
        </p:nvPicPr>
        <p:blipFill>
          <a:blip r:embed="rId1"/>
          <a:stretch>
            <a:fillRect/>
          </a:stretch>
        </p:blipFill>
        <p:spPr>
          <a:xfrm>
            <a:off x="-403860" y="-48260"/>
            <a:ext cx="12680950" cy="6918325"/>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effectLst>
                  <a:outerShdw blurRad="38100" dist="19050" dir="2700000" algn="tl" rotWithShape="0">
                    <a:schemeClr val="dk1">
                      <a:alpha val="40000"/>
                    </a:schemeClr>
                  </a:outerShdw>
                </a:effectLst>
                <a:sym typeface="+mn-ea"/>
              </a:rPr>
              <a:t>SMART TOUCH LCD</a:t>
            </a:r>
            <a:endParaRPr lang="en-US"/>
          </a:p>
        </p:txBody>
      </p:sp>
      <p:pic>
        <p:nvPicPr>
          <p:cNvPr id="6" name="Content Placeholder 5" descr="hm4"/>
          <p:cNvPicPr>
            <a:picLocks noChangeAspect="1"/>
          </p:cNvPicPr>
          <p:nvPr>
            <p:ph sz="half" idx="2"/>
          </p:nvPr>
        </p:nvPicPr>
        <p:blipFill>
          <a:blip r:embed="rId1"/>
          <a:stretch>
            <a:fillRect/>
          </a:stretch>
        </p:blipFill>
        <p:spPr>
          <a:xfrm>
            <a:off x="609600" y="953135"/>
            <a:ext cx="9612630" cy="5267960"/>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effectLst>
                  <a:outerShdw blurRad="38100" dist="19050" dir="2700000" algn="tl" rotWithShape="0">
                    <a:schemeClr val="dk1">
                      <a:alpha val="40000"/>
                    </a:schemeClr>
                  </a:outerShdw>
                </a:effectLst>
                <a:sym typeface="+mn-ea"/>
              </a:rPr>
              <a:t>SMART TOUCH LCD</a:t>
            </a:r>
            <a:endParaRPr lang="en-US"/>
          </a:p>
        </p:txBody>
      </p:sp>
      <p:pic>
        <p:nvPicPr>
          <p:cNvPr id="7" name="Content Placeholder 6" descr="hm5"/>
          <p:cNvPicPr>
            <a:picLocks noChangeAspect="1"/>
          </p:cNvPicPr>
          <p:nvPr>
            <p:ph sz="half" idx="1"/>
          </p:nvPr>
        </p:nvPicPr>
        <p:blipFill>
          <a:blip r:embed="rId1"/>
          <a:stretch>
            <a:fillRect/>
          </a:stretch>
        </p:blipFill>
        <p:spPr>
          <a:xfrm>
            <a:off x="609600" y="864870"/>
            <a:ext cx="8962390" cy="5683250"/>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effectLst>
                  <a:outerShdw blurRad="38100" dist="19050" dir="2700000" algn="tl" rotWithShape="0">
                    <a:schemeClr val="dk1">
                      <a:alpha val="40000"/>
                    </a:schemeClr>
                  </a:outerShdw>
                </a:effectLst>
                <a:sym typeface="+mn-ea"/>
              </a:rPr>
              <a:t>SMART TOUCH LCD</a:t>
            </a:r>
            <a:endParaRPr lang="en-US"/>
          </a:p>
        </p:txBody>
      </p:sp>
      <p:pic>
        <p:nvPicPr>
          <p:cNvPr id="5" name="Content Placeholder 4" descr="hm6"/>
          <p:cNvPicPr>
            <a:picLocks noChangeAspect="1"/>
          </p:cNvPicPr>
          <p:nvPr>
            <p:ph sz="half" idx="1"/>
          </p:nvPr>
        </p:nvPicPr>
        <p:blipFill>
          <a:blip r:embed="rId1"/>
          <a:stretch>
            <a:fillRect/>
          </a:stretch>
        </p:blipFill>
        <p:spPr>
          <a:xfrm>
            <a:off x="609600" y="1117600"/>
            <a:ext cx="5384800" cy="5432425"/>
          </a:xfrm>
          <a:prstGeom prst="rect">
            <a:avLst/>
          </a:prstGeom>
        </p:spPr>
      </p:pic>
      <p:pic>
        <p:nvPicPr>
          <p:cNvPr id="6" name="Content Placeholder 5" descr="hm11"/>
          <p:cNvPicPr>
            <a:picLocks noChangeAspect="1"/>
          </p:cNvPicPr>
          <p:nvPr>
            <p:ph sz="half" idx="2"/>
          </p:nvPr>
        </p:nvPicPr>
        <p:blipFill>
          <a:blip r:embed="rId2"/>
          <a:stretch>
            <a:fillRect/>
          </a:stretch>
        </p:blipFill>
        <p:spPr>
          <a:xfrm>
            <a:off x="5758815" y="2444115"/>
            <a:ext cx="5169535" cy="1970405"/>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effectLst>
                  <a:outerShdw blurRad="38100" dist="19050" dir="2700000" algn="tl" rotWithShape="0">
                    <a:schemeClr val="dk1">
                      <a:alpha val="40000"/>
                    </a:schemeClr>
                  </a:outerShdw>
                </a:effectLst>
                <a:sym typeface="+mn-ea"/>
              </a:rPr>
              <a:t>SMART TOUCH LCD</a:t>
            </a:r>
            <a:endParaRPr lang="en-US"/>
          </a:p>
        </p:txBody>
      </p:sp>
      <p:pic>
        <p:nvPicPr>
          <p:cNvPr id="5" name="Content Placeholder 4" descr="hm9"/>
          <p:cNvPicPr>
            <a:picLocks noChangeAspect="1"/>
          </p:cNvPicPr>
          <p:nvPr>
            <p:ph sz="half" idx="1"/>
          </p:nvPr>
        </p:nvPicPr>
        <p:blipFill>
          <a:blip r:embed="rId1"/>
          <a:stretch>
            <a:fillRect/>
          </a:stretch>
        </p:blipFill>
        <p:spPr>
          <a:xfrm>
            <a:off x="609600" y="774065"/>
            <a:ext cx="9156065" cy="550735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2404534"/>
            <a:ext cx="8293756" cy="1646302"/>
          </a:xfrm>
        </p:spPr>
        <p:txBody>
          <a:bodyPr/>
          <a:lstStyle/>
          <a:p>
            <a:r>
              <a:rPr lang="en-US" sz="4000" b="1" u="sng" dirty="0" smtClean="0">
                <a:ln/>
                <a:solidFill>
                  <a:srgbClr val="FF0000"/>
                </a:solidFill>
                <a:effectLst>
                  <a:outerShdw blurRad="38100" dist="19050" dir="2700000" algn="tl" rotWithShape="0">
                    <a:schemeClr val="dk1">
                      <a:alpha val="40000"/>
                    </a:schemeClr>
                  </a:outerShdw>
                </a:effectLst>
              </a:rPr>
              <a:t>Phasor measurement unit </a:t>
            </a:r>
            <a:endParaRPr lang="en-US" sz="4000" b="1" u="sng" dirty="0" smtClean="0">
              <a:ln/>
              <a:solidFill>
                <a:srgbClr val="FF0000"/>
              </a:solidFill>
              <a:effectLst>
                <a:outerShdw blurRad="38100" dist="19050" dir="2700000" algn="tl" rotWithShape="0">
                  <a:schemeClr val="dk1">
                    <a:alpha val="40000"/>
                  </a:schemeClr>
                </a:outerShdw>
              </a:effectLst>
            </a:endParaRPr>
          </a:p>
        </p:txBody>
      </p:sp>
      <p:sp>
        <p:nvSpPr>
          <p:cNvPr id="3" name="Subtitle 2"/>
          <p:cNvSpPr>
            <a:spLocks noGrp="1"/>
          </p:cNvSpPr>
          <p:nvPr>
            <p:ph type="subTitle" idx="1"/>
          </p:nvPr>
        </p:nvSpPr>
        <p:spPr>
          <a:xfrm>
            <a:off x="1854558" y="4050836"/>
            <a:ext cx="3362600" cy="1096899"/>
          </a:xfrm>
        </p:spPr>
        <p:txBody>
          <a:bodyPr/>
          <a:lstStyle/>
          <a:p>
            <a:r>
              <a:rPr lang="en-US" b="1" dirty="0" smtClean="0">
                <a:solidFill>
                  <a:schemeClr val="tx1"/>
                </a:solidFill>
              </a:rPr>
              <a:t>Muhammed Hosni </a:t>
            </a:r>
            <a:r>
              <a:rPr lang="en-US" b="1" dirty="0" err="1" smtClean="0">
                <a:solidFill>
                  <a:schemeClr val="tx1"/>
                </a:solidFill>
              </a:rPr>
              <a:t>AbdelAzem</a:t>
            </a:r>
            <a:r>
              <a:rPr lang="en-US" b="1" dirty="0" smtClean="0">
                <a:solidFill>
                  <a:schemeClr val="tx1"/>
                </a:solidFill>
              </a:rPr>
              <a:t>     </a:t>
            </a:r>
            <a:endParaRPr lang="en-US" b="1" dirty="0" smtClean="0">
              <a:solidFill>
                <a:schemeClr val="tx1"/>
              </a:solidFill>
            </a:endParaRPr>
          </a:p>
          <a:p>
            <a:endParaRPr lang="en-US" dirty="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Embedded C programing code </a:t>
            </a:r>
            <a:endParaRPr lang="en-US"/>
          </a:p>
        </p:txBody>
      </p:sp>
      <p:pic>
        <p:nvPicPr>
          <p:cNvPr id="5" name="Content Placeholder 4" descr="hm code 3"/>
          <p:cNvPicPr>
            <a:picLocks noChangeAspect="1"/>
          </p:cNvPicPr>
          <p:nvPr>
            <p:ph sz="half" idx="1"/>
          </p:nvPr>
        </p:nvPicPr>
        <p:blipFill>
          <a:blip r:embed="rId1"/>
          <a:stretch>
            <a:fillRect/>
          </a:stretch>
        </p:blipFill>
        <p:spPr>
          <a:xfrm>
            <a:off x="6277610" y="2337435"/>
            <a:ext cx="5227320" cy="2183130"/>
          </a:xfrm>
          <a:prstGeom prst="rect">
            <a:avLst/>
          </a:prstGeom>
        </p:spPr>
      </p:pic>
      <p:pic>
        <p:nvPicPr>
          <p:cNvPr id="6" name="Content Placeholder 5" descr="hm code"/>
          <p:cNvPicPr>
            <a:picLocks noChangeAspect="1"/>
          </p:cNvPicPr>
          <p:nvPr>
            <p:ph sz="half" idx="2"/>
          </p:nvPr>
        </p:nvPicPr>
        <p:blipFill>
          <a:blip r:embed="rId2"/>
          <a:stretch>
            <a:fillRect/>
          </a:stretch>
        </p:blipFill>
        <p:spPr>
          <a:xfrm>
            <a:off x="609600" y="1052830"/>
            <a:ext cx="5384800" cy="5291455"/>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Embedded C programing code </a:t>
            </a:r>
            <a:endParaRPr lang="en-US"/>
          </a:p>
        </p:txBody>
      </p:sp>
      <p:pic>
        <p:nvPicPr>
          <p:cNvPr id="5" name="Content Placeholder 4" descr="hm code 2"/>
          <p:cNvPicPr>
            <a:picLocks noChangeAspect="1"/>
          </p:cNvPicPr>
          <p:nvPr>
            <p:ph sz="half" idx="1"/>
          </p:nvPr>
        </p:nvPicPr>
        <p:blipFill>
          <a:blip r:embed="rId1"/>
          <a:stretch>
            <a:fillRect/>
          </a:stretch>
        </p:blipFill>
        <p:spPr>
          <a:xfrm>
            <a:off x="609600" y="1282065"/>
            <a:ext cx="9411335" cy="4774565"/>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49712" y="-1050339"/>
            <a:ext cx="7008574" cy="3298825"/>
          </a:xfrm>
        </p:spPr>
        <p:txBody>
          <a:bodyPr/>
          <a:lstStyle/>
          <a:p>
            <a:r>
              <a:rPr lang="en-US" b="1" dirty="0" smtClean="0">
                <a:effectLst>
                  <a:outerShdw blurRad="38100" dist="38100" dir="2700000" algn="tl">
                    <a:srgbClr val="000000">
                      <a:alpha val="43137"/>
                    </a:srgbClr>
                  </a:outerShdw>
                </a:effectLst>
              </a:rPr>
              <a:t>Graduation Project </a:t>
            </a:r>
            <a:endParaRPr lang="en-US" b="1"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4992082" y="1124744"/>
            <a:ext cx="7008574" cy="1244600"/>
          </a:xfrm>
        </p:spPr>
        <p:txBody>
          <a:bodyPr>
            <a:normAutofit/>
          </a:bodyPr>
          <a:lstStyle/>
          <a:p>
            <a:r>
              <a:rPr lang="en-US" sz="3200" b="1" dirty="0" smtClean="0">
                <a:effectLst>
                  <a:outerShdw blurRad="38100" dist="38100" dir="2700000" algn="tl">
                    <a:srgbClr val="000000">
                      <a:alpha val="43137"/>
                    </a:srgbClr>
                  </a:outerShdw>
                </a:effectLst>
              </a:rPr>
              <a:t>(Final Discussion)</a:t>
            </a:r>
            <a:endParaRPr lang="en-US" sz="3200" b="1" dirty="0">
              <a:effectLst>
                <a:outerShdw blurRad="38100" dist="38100" dir="2700000" algn="tl">
                  <a:srgbClr val="000000">
                    <a:alpha val="43137"/>
                  </a:srgbClr>
                </a:outerShdw>
              </a:effectLst>
            </a:endParaRPr>
          </a:p>
        </p:txBody>
      </p:sp>
      <p:sp>
        <p:nvSpPr>
          <p:cNvPr id="4" name="مستطيل 3"/>
          <p:cNvSpPr/>
          <p:nvPr/>
        </p:nvSpPr>
        <p:spPr>
          <a:xfrm>
            <a:off x="2781978" y="2132856"/>
            <a:ext cx="9409430" cy="2676525"/>
          </a:xfrm>
          <a:prstGeom prst="rect">
            <a:avLst/>
          </a:prstGeom>
          <a:noFill/>
        </p:spPr>
        <p:txBody>
          <a:bodyPr wrap="none" lIns="91440" tIns="45720" rIns="91440" bIns="45720">
            <a:spAutoFit/>
          </a:bodyPr>
          <a:lstStyle/>
          <a:p>
            <a:pPr algn="ctr"/>
            <a:r>
              <a:rPr lang="en-US" sz="48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haroni" pitchFamily="2" charset="-79"/>
                <a:cs typeface="Aharoni" pitchFamily="2" charset="-79"/>
              </a:rPr>
              <a:t>Under supervision :</a:t>
            </a:r>
            <a:endParaRPr lang="en-US" sz="48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haroni" pitchFamily="2" charset="-79"/>
              <a:cs typeface="Aharoni" pitchFamily="2" charset="-79"/>
            </a:endParaRPr>
          </a:p>
          <a:p>
            <a:r>
              <a:rPr lang="en-US" sz="40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haroni" pitchFamily="2" charset="-79"/>
                <a:cs typeface="Aharoni" pitchFamily="2" charset="-79"/>
              </a:rPr>
              <a:t>Prof.Dr : Mohamed Elshaat Masoud.</a:t>
            </a:r>
            <a:endParaRPr lang="en-US" sz="40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haroni" pitchFamily="2" charset="-79"/>
              <a:cs typeface="Aharoni" pitchFamily="2" charset="-79"/>
            </a:endParaRPr>
          </a:p>
          <a:p>
            <a:r>
              <a:rPr lang="en-US" sz="40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haroni" pitchFamily="2" charset="-79"/>
                <a:cs typeface="Aharoni" pitchFamily="2" charset="-79"/>
              </a:rPr>
              <a:t>Prof.Dr :Saeed ELMasry.</a:t>
            </a:r>
            <a:endParaRPr lang="en-US" sz="40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haroni" pitchFamily="2" charset="-79"/>
              <a:cs typeface="Aharoni" pitchFamily="2" charset="-79"/>
            </a:endParaRPr>
          </a:p>
          <a:p>
            <a:r>
              <a:rPr lang="en-US" sz="40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haroni" pitchFamily="2" charset="-79"/>
                <a:cs typeface="Aharoni" pitchFamily="2" charset="-79"/>
              </a:rPr>
              <a:t>Prof.Dr : Mohiy Bahgat</a:t>
            </a:r>
            <a:r>
              <a:rPr lang="en-US" sz="40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haroni" pitchFamily="2" charset="-79"/>
                <a:cs typeface="Aharoni" pitchFamily="2" charset="-79"/>
              </a:rPr>
              <a:t>.</a:t>
            </a:r>
            <a:endParaRPr lang="ar-SA" sz="40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haroni" pitchFamily="2" charset="-79"/>
            </a:endParaRPr>
          </a:p>
        </p:txBody>
      </p:sp>
      <p:sp>
        <p:nvSpPr>
          <p:cNvPr id="9" name="مستطيل 8"/>
          <p:cNvSpPr/>
          <p:nvPr/>
        </p:nvSpPr>
        <p:spPr>
          <a:xfrm>
            <a:off x="5266022" y="5877272"/>
            <a:ext cx="6609080" cy="645160"/>
          </a:xfrm>
          <a:prstGeom prst="rect">
            <a:avLst/>
          </a:prstGeom>
          <a:noFill/>
        </p:spPr>
        <p:txBody>
          <a:bodyPr wrap="none" lIns="91440" tIns="45720" rIns="91440" bIns="45720">
            <a:spAutoFit/>
          </a:bodyPr>
          <a:lstStyle/>
          <a:p>
            <a:pPr algn="ctr"/>
            <a:r>
              <a:rPr lang="en-US"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rPr>
              <a:t>Presented By : Zeyad Khaled.</a:t>
            </a:r>
            <a:endParaRPr lang="en-US"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03142" y="-603448"/>
            <a:ext cx="10157354" cy="1397000"/>
          </a:xfrm>
        </p:spPr>
        <p:txBody>
          <a:bodyPr/>
          <a:lstStyle/>
          <a:p>
            <a:pPr algn="ctr"/>
            <a:br>
              <a:rPr lang="en-US" b="1" u="sng" dirty="0">
                <a:effectLst>
                  <a:outerShdw blurRad="38100" dist="38100" dir="2700000" algn="tl">
                    <a:srgbClr val="000000">
                      <a:alpha val="43137"/>
                    </a:srgbClr>
                  </a:outerShdw>
                </a:effectLst>
              </a:rPr>
            </a:br>
            <a:r>
              <a:rPr lang="en-US" b="1" u="sng" dirty="0">
                <a:effectLst>
                  <a:outerShdw blurRad="38100" dist="38100" dir="2700000" algn="tl">
                    <a:srgbClr val="000000">
                      <a:alpha val="43137"/>
                    </a:srgbClr>
                  </a:outerShdw>
                </a:effectLst>
              </a:rPr>
              <a:t>Wide Area </a:t>
            </a:r>
            <a:r>
              <a:rPr lang="en-US" b="1" u="sng" dirty="0" smtClean="0">
                <a:effectLst>
                  <a:outerShdw blurRad="38100" dist="38100" dir="2700000" algn="tl">
                    <a:srgbClr val="000000">
                      <a:alpha val="43137"/>
                    </a:srgbClr>
                  </a:outerShdw>
                </a:effectLst>
              </a:rPr>
              <a:t>Protection</a:t>
            </a:r>
            <a:r>
              <a:rPr lang="en-US" b="1" dirty="0" smtClean="0">
                <a:effectLst>
                  <a:outerShdw blurRad="38100" dist="38100" dir="2700000" algn="tl">
                    <a:srgbClr val="000000">
                      <a:alpha val="43137"/>
                    </a:srgbClr>
                  </a:outerShdw>
                </a:effectLst>
              </a:rPr>
              <a:t> :</a:t>
            </a:r>
            <a:endParaRPr lang="en-US" b="1" dirty="0">
              <a:effectLst>
                <a:outerShdw blurRad="38100" dist="38100" dir="2700000" algn="tl">
                  <a:srgbClr val="000000">
                    <a:alpha val="43137"/>
                  </a:srgbClr>
                </a:outerShdw>
              </a:effectLst>
            </a:endParaRPr>
          </a:p>
        </p:txBody>
      </p:sp>
      <p:sp>
        <p:nvSpPr>
          <p:cNvPr id="14" name="Content Placeholder 13"/>
          <p:cNvSpPr>
            <a:spLocks noGrp="1"/>
          </p:cNvSpPr>
          <p:nvPr>
            <p:ph idx="1"/>
          </p:nvPr>
        </p:nvSpPr>
        <p:spPr>
          <a:xfrm>
            <a:off x="119336" y="980728"/>
            <a:ext cx="11927060" cy="5805264"/>
          </a:xfrm>
        </p:spPr>
        <p:txBody>
          <a:bodyPr>
            <a:normAutofit fontScale="92500"/>
          </a:bodyPr>
          <a:lstStyle/>
          <a:p>
            <a:pPr marL="0" indent="0" algn="l">
              <a:buNone/>
            </a:pPr>
            <a:r>
              <a:rPr lang="en-US" sz="3500" b="1" dirty="0">
                <a:effectLst>
                  <a:outerShdw blurRad="38100" dist="38100" dir="2700000" algn="tl">
                    <a:srgbClr val="000000">
                      <a:alpha val="43137"/>
                    </a:srgbClr>
                  </a:outerShdw>
                </a:effectLst>
              </a:rPr>
              <a:t>INTRODUCTION :</a:t>
            </a:r>
            <a:endParaRPr lang="en-US" sz="3500" b="1" dirty="0">
              <a:effectLst>
                <a:outerShdw blurRad="38100" dist="38100" dir="2700000" algn="tl">
                  <a:srgbClr val="000000">
                    <a:alpha val="43137"/>
                  </a:srgbClr>
                </a:outerShdw>
              </a:effectLst>
            </a:endParaRPr>
          </a:p>
          <a:p>
            <a:pPr marL="0" indent="0" algn="l">
              <a:buNone/>
            </a:pPr>
            <a:r>
              <a:rPr lang="en-US" sz="2900" b="1" dirty="0">
                <a:solidFill>
                  <a:schemeClr val="tx2"/>
                </a:solidFill>
              </a:rPr>
              <a:t>The growth of electrical power systems is a challenge for Energy Management Systems to ensure a safe and reliable operation, This situation originates the need for tools that help to visualize and control electrical system variables using high speed communications channels and accurate data, allowing the grid operator to estimate the state of the system in real time through mathematical calculations,, We can define Wide Area Systems as a Summation of  small or  large  areas that are not connected directly to each other and are separated from each other and it have a large distance between each other and through Wide Area Protection system Real-Time data can be collected  from all these Areas and then it can be shared to each other  and then monitored at one place and then controlling the whole Area from the Control Station.</a:t>
            </a:r>
            <a:endParaRPr lang="en-US" sz="2900" b="1" dirty="0">
              <a:solidFill>
                <a:schemeClr val="tx2"/>
              </a:solidFill>
            </a:endParaRPr>
          </a:p>
          <a:p>
            <a:pPr marL="0" indent="0" algn="l">
              <a:buNone/>
            </a:pP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688" y="-27384"/>
            <a:ext cx="12313369" cy="1656184"/>
          </a:xfrm>
        </p:spPr>
        <p:txBody>
          <a:bodyPr>
            <a:noAutofit/>
          </a:bodyPr>
          <a:lstStyle/>
          <a:p>
            <a:r>
              <a:rPr lang="en-US" sz="3200" b="1" dirty="0">
                <a:effectLst>
                  <a:outerShdw blurRad="38100" dist="38100" dir="2700000" algn="tl">
                    <a:srgbClr val="000000">
                      <a:alpha val="43137"/>
                    </a:srgbClr>
                  </a:outerShdw>
                </a:effectLst>
              </a:rPr>
              <a:t>There are many </a:t>
            </a:r>
            <a:r>
              <a:rPr lang="en-US" sz="3200" b="1" dirty="0" smtClean="0">
                <a:effectLst>
                  <a:outerShdw blurRad="38100" dist="38100" dir="2700000" algn="tl">
                    <a:srgbClr val="000000">
                      <a:alpha val="43137"/>
                    </a:srgbClr>
                  </a:outerShdw>
                </a:effectLst>
              </a:rPr>
              <a:t>defects in </a:t>
            </a:r>
            <a:r>
              <a:rPr lang="en-US" sz="3200" b="1" dirty="0">
                <a:effectLst>
                  <a:outerShdw blurRad="38100" dist="38100" dir="2700000" algn="tl">
                    <a:srgbClr val="000000">
                      <a:alpha val="43137"/>
                    </a:srgbClr>
                  </a:outerShdw>
                </a:effectLst>
              </a:rPr>
              <a:t>the traditional Protection schemes so we </a:t>
            </a:r>
            <a:r>
              <a:rPr lang="en-US" sz="3200" b="1" dirty="0" smtClean="0">
                <a:effectLst>
                  <a:outerShdw blurRad="38100" dist="38100" dir="2700000" algn="tl">
                    <a:srgbClr val="000000">
                      <a:alpha val="43137"/>
                    </a:srgbClr>
                  </a:outerShdw>
                </a:effectLst>
              </a:rPr>
              <a:t>used the </a:t>
            </a:r>
            <a:r>
              <a:rPr lang="en-US" sz="3200" b="1" dirty="0">
                <a:effectLst>
                  <a:outerShdw blurRad="38100" dist="38100" dir="2700000" algn="tl">
                    <a:srgbClr val="000000">
                      <a:alpha val="43137"/>
                    </a:srgbClr>
                  </a:outerShdw>
                </a:effectLst>
              </a:rPr>
              <a:t>Wide Area </a:t>
            </a:r>
            <a:r>
              <a:rPr lang="en-US" sz="3200" b="1" dirty="0" smtClean="0">
                <a:effectLst>
                  <a:outerShdw blurRad="38100" dist="38100" dir="2700000" algn="tl">
                    <a:srgbClr val="000000">
                      <a:alpha val="43137"/>
                    </a:srgbClr>
                  </a:outerShdw>
                </a:effectLst>
              </a:rPr>
              <a:t>Protection as a Back-up </a:t>
            </a:r>
            <a:r>
              <a:rPr lang="en-US" sz="3200" b="1" dirty="0">
                <a:effectLst>
                  <a:outerShdw blurRad="38100" dist="38100" dir="2700000" algn="tl">
                    <a:srgbClr val="000000">
                      <a:alpha val="43137"/>
                    </a:srgbClr>
                  </a:outerShdw>
                </a:effectLst>
              </a:rPr>
              <a:t>Protection and these reasons are as </a:t>
            </a:r>
            <a:r>
              <a:rPr lang="en-US" sz="3200" b="1" dirty="0" smtClean="0">
                <a:effectLst>
                  <a:outerShdw blurRad="38100" dist="38100" dir="2700000" algn="tl">
                    <a:srgbClr val="000000">
                      <a:alpha val="43137"/>
                    </a:srgbClr>
                  </a:outerShdw>
                </a:effectLst>
              </a:rPr>
              <a:t>follow :</a:t>
            </a:r>
            <a:endParaRPr lang="en-US" sz="3200" b="1" dirty="0">
              <a:effectLst>
                <a:outerShdw blurRad="38100" dist="38100" dir="2700000" algn="tl">
                  <a:srgbClr val="000000">
                    <a:alpha val="43137"/>
                  </a:srgbClr>
                </a:outerShdw>
              </a:effectLst>
            </a:endParaRPr>
          </a:p>
        </p:txBody>
      </p:sp>
      <p:sp>
        <p:nvSpPr>
          <p:cNvPr id="3" name="عنصر نائب للمحتوى 2"/>
          <p:cNvSpPr>
            <a:spLocks noGrp="1"/>
          </p:cNvSpPr>
          <p:nvPr>
            <p:ph idx="1"/>
          </p:nvPr>
        </p:nvSpPr>
        <p:spPr>
          <a:xfrm>
            <a:off x="47328" y="1916832"/>
            <a:ext cx="11809312" cy="5112568"/>
          </a:xfrm>
        </p:spPr>
        <p:txBody>
          <a:bodyPr>
            <a:normAutofit/>
          </a:bodyPr>
          <a:lstStyle/>
          <a:p>
            <a:pPr marL="0" indent="0" algn="l">
              <a:buNone/>
            </a:pPr>
            <a:r>
              <a:rPr lang="en-US" sz="3200" b="1" dirty="0">
                <a:solidFill>
                  <a:schemeClr val="tx2"/>
                </a:solidFill>
                <a:effectLst>
                  <a:outerShdw blurRad="38100" dist="38100" dir="2700000" algn="tl">
                    <a:srgbClr val="000000">
                      <a:alpha val="43137"/>
                    </a:srgbClr>
                  </a:outerShdw>
                </a:effectLst>
              </a:rPr>
              <a:t>1- Modern power systems are in the process of continuous development which has led to complex interconnected Networks, Financial pressure on the electricity market and on grid operators forces them to maximize the utilization of high voltage equipment, which very often lead their operation closer to the limits of the system, This approach of ensuring economic operation is possible provided the system is equipped with a well-designed and coordinated protection and control strategy to deal with wide spread disturbances in the system.</a:t>
            </a:r>
            <a:endParaRPr lang="en-US" sz="3200" b="1" dirty="0">
              <a:solidFill>
                <a:schemeClr val="tx2"/>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1588" y="0"/>
            <a:ext cx="11999068" cy="5805264"/>
          </a:xfrm>
        </p:spPr>
        <p:txBody>
          <a:bodyPr>
            <a:noAutofit/>
          </a:bodyPr>
          <a:lstStyle/>
          <a:p>
            <a:pPr marL="0" indent="0" algn="l">
              <a:buNone/>
            </a:pPr>
            <a:r>
              <a:rPr lang="en-US" sz="3200" b="1" dirty="0">
                <a:solidFill>
                  <a:schemeClr val="tx2"/>
                </a:solidFill>
                <a:effectLst>
                  <a:outerShdw blurRad="38100" dist="38100" dir="2700000" algn="tl">
                    <a:srgbClr val="000000">
                      <a:alpha val="43137"/>
                    </a:srgbClr>
                  </a:outerShdw>
                </a:effectLst>
              </a:rPr>
              <a:t>2-Traditional power system protection and control measures are based on local measurements, However, it is quite difficult to maintain the stability and security of the system on the whole, if only local measurements are employed in the protection and control schemes,, One promising way is to provide a system wide protection and control, complementary to the conventional local protection strategies, While it is not possible to predict or prevent all contingencies that may lead  to power system collapse, a wide-area monitoring and control system that provides a reliable security prediction and optimized coordinated action is able to mitigate or prevent large area disturbances, The main tasks, which can be accomplished through wide-area based monitoring and control.</a:t>
            </a:r>
            <a:endParaRPr lang="en-US" sz="3200" b="1" dirty="0">
              <a:solidFill>
                <a:schemeClr val="tx2"/>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a:xfrm>
            <a:off x="83082" y="27324"/>
            <a:ext cx="12061590" cy="6498020"/>
          </a:xfrm>
        </p:spPr>
        <p:txBody>
          <a:bodyPr>
            <a:normAutofit fontScale="92500" lnSpcReduction="10000"/>
          </a:bodyPr>
          <a:lstStyle/>
          <a:p>
            <a:pPr marL="0" indent="0" algn="l">
              <a:buNone/>
            </a:pPr>
            <a:r>
              <a:rPr lang="en-US" sz="2800" b="1" dirty="0">
                <a:solidFill>
                  <a:schemeClr val="tx2"/>
                </a:solidFill>
                <a:effectLst>
                  <a:outerShdw blurRad="38100" dist="38100" dir="2700000" algn="tl">
                    <a:srgbClr val="000000">
                      <a:alpha val="43137"/>
                    </a:srgbClr>
                  </a:outerShdw>
                </a:effectLst>
              </a:rPr>
              <a:t>3- Conventional Problems happened because of many things like false tripping or not tripping at all and all of these problems can cause at some times serious problems that may lead to disasters and these problems should be controlled and isolated once it happened and for example,, The distance relays which are widely used in the protection nowadays and it involve the determination of impedance achieve operating times of the order of a period of the power system frequency, A distance relay is designed to only operate for faults occurring between the relay location and the selected reach point, and remains stable for all faults outside this region or zone, Consider that a fault with a resistance happened to this zone of the Distance Relay then what will happen?</a:t>
            </a:r>
            <a:endParaRPr lang="en-US" sz="2800" b="1" dirty="0">
              <a:solidFill>
                <a:schemeClr val="tx2"/>
              </a:solidFill>
              <a:effectLst>
                <a:outerShdw blurRad="38100" dist="38100" dir="2700000" algn="tl">
                  <a:srgbClr val="000000">
                    <a:alpha val="43137"/>
                  </a:srgbClr>
                </a:outerShdw>
              </a:effectLst>
            </a:endParaRPr>
          </a:p>
          <a:p>
            <a:pPr marL="0" indent="0" algn="l">
              <a:buNone/>
            </a:pPr>
            <a:r>
              <a:rPr lang="en-US" sz="2800" b="1" dirty="0">
                <a:solidFill>
                  <a:schemeClr val="tx2"/>
                </a:solidFill>
                <a:effectLst>
                  <a:outerShdw blurRad="38100" dist="38100" dir="2700000" algn="tl">
                    <a:srgbClr val="000000">
                      <a:alpha val="43137"/>
                    </a:srgbClr>
                  </a:outerShdw>
                </a:effectLst>
              </a:rPr>
              <a:t>The resistance of the fault arc takes the fault impedance outside the relay’s tripping characteristic and, hence, it does not detect this condition. Alternatively, it is only picked up either by zone 2 or zone 3 in which case tripping will be unacceptably delayed, The distance relays are based on standalone decision, while each relay operates independently according to three different zone of operation.</a:t>
            </a:r>
            <a:endParaRPr lang="en-US" sz="2800" b="1" dirty="0">
              <a:solidFill>
                <a:schemeClr val="tx2"/>
              </a:solidFill>
              <a:effectLst>
                <a:outerShdw blurRad="38100" dist="38100" dir="2700000" algn="tl">
                  <a:srgbClr val="000000">
                    <a:alpha val="43137"/>
                  </a:srgbClr>
                </a:outerShdw>
              </a:effectLst>
            </a:endParaRPr>
          </a:p>
          <a:p>
            <a:pPr marL="0" indent="0" algn="l">
              <a:buNone/>
            </a:pP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335360" y="-698500"/>
            <a:ext cx="11521280" cy="1391196"/>
          </a:xfrm>
        </p:spPr>
        <p:txBody>
          <a:bodyPr>
            <a:normAutofit/>
          </a:bodyPr>
          <a:lstStyle/>
          <a:p>
            <a:br>
              <a:rPr lang="en-US" sz="3600" b="1" dirty="0">
                <a:effectLst>
                  <a:outerShdw blurRad="38100" dist="38100" dir="2700000" algn="tl">
                    <a:srgbClr val="000000">
                      <a:alpha val="43137"/>
                    </a:srgbClr>
                  </a:outerShdw>
                </a:effectLst>
              </a:rPr>
            </a:br>
            <a:r>
              <a:rPr lang="en-US" sz="3600" b="1" dirty="0">
                <a:effectLst>
                  <a:outerShdw blurRad="38100" dist="38100" dir="2700000" algn="tl">
                    <a:srgbClr val="000000">
                      <a:alpha val="43137"/>
                    </a:srgbClr>
                  </a:outerShdw>
                </a:effectLst>
              </a:rPr>
              <a:t>Wide Area Protection </a:t>
            </a:r>
            <a:r>
              <a:rPr lang="en-US" sz="3600" b="1" dirty="0" smtClean="0">
                <a:effectLst>
                  <a:outerShdw blurRad="38100" dist="38100" dir="2700000" algn="tl">
                    <a:srgbClr val="000000">
                      <a:alpha val="43137"/>
                    </a:srgbClr>
                  </a:outerShdw>
                </a:effectLst>
              </a:rPr>
              <a:t>as a Back-up Protection :</a:t>
            </a:r>
            <a:endParaRPr lang="en-US" sz="3600" b="1" dirty="0">
              <a:effectLst>
                <a:outerShdw blurRad="38100" dist="38100" dir="2700000" algn="tl">
                  <a:srgbClr val="000000">
                    <a:alpha val="43137"/>
                  </a:srgbClr>
                </a:outerShdw>
              </a:effectLst>
            </a:endParaRPr>
          </a:p>
        </p:txBody>
      </p:sp>
      <p:sp>
        <p:nvSpPr>
          <p:cNvPr id="3" name="عنصر نائب للمحتوى 2"/>
          <p:cNvSpPr>
            <a:spLocks noGrp="1"/>
          </p:cNvSpPr>
          <p:nvPr>
            <p:ph idx="1"/>
          </p:nvPr>
        </p:nvSpPr>
        <p:spPr>
          <a:xfrm>
            <a:off x="119336" y="836712"/>
            <a:ext cx="11953328" cy="5832648"/>
          </a:xfrm>
        </p:spPr>
        <p:txBody>
          <a:bodyPr>
            <a:normAutofit/>
          </a:bodyPr>
          <a:lstStyle/>
          <a:p>
            <a:pPr marL="0" indent="0" algn="l">
              <a:buNone/>
            </a:pPr>
            <a:r>
              <a:rPr lang="en-US" sz="2800" b="1" dirty="0">
                <a:solidFill>
                  <a:schemeClr val="tx2"/>
                </a:solidFill>
                <a:effectLst>
                  <a:outerShdw blurRad="38100" dist="38100" dir="2700000" algn="tl">
                    <a:srgbClr val="000000">
                      <a:alpha val="43137"/>
                    </a:srgbClr>
                  </a:outerShdw>
                </a:effectLst>
              </a:rPr>
              <a:t>Wide-area protection and its development :  WAPS are focused on two fields: First is security, stability and control, Second is the relay protection, In the security and stability control field,, WAPS is mainly used to prevent long-term voltage collapse It is established on basis of the supervisory control and data acquisition (SCADA) system, with centralized decision-making structures, non-real-time data collection, and slow data refresh frequency, The communication system does not require fast, real-time data exchange,, Compared to the traditional strategies of stability control, WAPS involves a wider geographical scope and requires more complex calculations in the processes of getting information, forming control strategies, and carrying out control measures. </a:t>
            </a:r>
            <a:endParaRPr lang="en-US" sz="2800" b="1" dirty="0">
              <a:solidFill>
                <a:schemeClr val="tx2"/>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p:cNvSpPr>
            <a:spLocks noGrp="1"/>
          </p:cNvSpPr>
          <p:nvPr>
            <p:ph idx="1"/>
          </p:nvPr>
        </p:nvSpPr>
        <p:spPr>
          <a:xfrm>
            <a:off x="1588" y="116632"/>
            <a:ext cx="11999068" cy="6055568"/>
          </a:xfrm>
        </p:spPr>
        <p:txBody>
          <a:bodyPr>
            <a:normAutofit/>
          </a:bodyPr>
          <a:lstStyle/>
          <a:p>
            <a:pPr marL="0" indent="0" algn="l">
              <a:buNone/>
            </a:pPr>
            <a:r>
              <a:rPr lang="en-US" sz="2600" b="1" dirty="0">
                <a:solidFill>
                  <a:schemeClr val="tx2"/>
                </a:solidFill>
                <a:effectLst>
                  <a:outerShdw blurRad="38100" dist="38100" dir="2700000" algn="tl">
                    <a:srgbClr val="000000">
                      <a:alpha val="43137"/>
                    </a:srgbClr>
                  </a:outerShdw>
                </a:effectLst>
              </a:rPr>
              <a:t>In the relay protection field,  It uses globe positioning system (GPS) signals for precise time synchronization with using PMU devices and then collect all these data from these Devices and send it to PDC, and a dedicated fiber channel for multi-point current information transmission, And it can be easily make a backup protection for the system and avoid traditional problems.</a:t>
            </a:r>
            <a:endParaRPr lang="en-US" sz="2600" b="1" dirty="0">
              <a:solidFill>
                <a:schemeClr val="tx2"/>
              </a:solidFill>
              <a:effectLst>
                <a:outerShdw blurRad="38100" dist="38100" dir="2700000" algn="tl">
                  <a:srgbClr val="000000">
                    <a:alpha val="43137"/>
                  </a:srgbClr>
                </a:outerShdw>
              </a:effectLst>
            </a:endParaRPr>
          </a:p>
        </p:txBody>
      </p:sp>
      <p:pic>
        <p:nvPicPr>
          <p:cNvPr id="4" name="صورة 3"/>
          <p:cNvPicPr/>
          <p:nvPr/>
        </p:nvPicPr>
        <p:blipFill>
          <a:blip r:embed="rId1">
            <a:extLst>
              <a:ext uri="{28A0092B-C50C-407E-A947-70E740481C1C}">
                <a14:useLocalDpi xmlns:a14="http://schemas.microsoft.com/office/drawing/2010/main" val="0"/>
              </a:ext>
            </a:extLst>
          </a:blip>
          <a:stretch>
            <a:fillRect/>
          </a:stretch>
        </p:blipFill>
        <p:spPr>
          <a:xfrm>
            <a:off x="4511824" y="2217460"/>
            <a:ext cx="7435280" cy="4464496"/>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p:cNvSpPr>
            <a:spLocks noGrp="1"/>
          </p:cNvSpPr>
          <p:nvPr>
            <p:ph idx="1"/>
          </p:nvPr>
        </p:nvSpPr>
        <p:spPr>
          <a:xfrm>
            <a:off x="191344" y="116632"/>
            <a:ext cx="11809312" cy="6480720"/>
          </a:xfrm>
        </p:spPr>
        <p:txBody>
          <a:bodyPr>
            <a:normAutofit/>
          </a:bodyPr>
          <a:lstStyle/>
          <a:p>
            <a:pPr marL="0" indent="0" algn="l">
              <a:buNone/>
            </a:pPr>
            <a:r>
              <a:rPr lang="en-US" sz="2700" b="1" dirty="0">
                <a:solidFill>
                  <a:schemeClr val="tx2"/>
                </a:solidFill>
                <a:effectLst>
                  <a:outerShdw blurRad="38100" dist="38100" dir="2700000" algn="tl">
                    <a:srgbClr val="000000">
                      <a:alpha val="43137"/>
                    </a:srgbClr>
                  </a:outerShdw>
                </a:effectLst>
              </a:rPr>
              <a:t>The communication of data among them is carried via optic-fiber networks, The relay decision is based on collected and shared data through communication network. The suggested technique satisfies high degree of reliability and stability while it is based on shared decision rather than standalone decision. The suggested technique can see all the power system area and can deal with the transmission lines as unit protection.</a:t>
            </a:r>
            <a:endParaRPr lang="en-US" sz="2700" b="1" dirty="0">
              <a:solidFill>
                <a:schemeClr val="tx2"/>
              </a:solidFill>
              <a:effectLst>
                <a:outerShdw blurRad="38100" dist="38100" dir="2700000" algn="tl">
                  <a:srgbClr val="000000">
                    <a:alpha val="43137"/>
                  </a:srgbClr>
                </a:outerShdw>
              </a:effectLst>
            </a:endParaRPr>
          </a:p>
        </p:txBody>
      </p:sp>
      <p:pic>
        <p:nvPicPr>
          <p:cNvPr id="4" name="صورة 3"/>
          <p:cNvPicPr/>
          <p:nvPr/>
        </p:nvPicPr>
        <p:blipFill>
          <a:blip r:embed="rId1">
            <a:extLst>
              <a:ext uri="{28A0092B-C50C-407E-A947-70E740481C1C}">
                <a14:useLocalDpi xmlns:a14="http://schemas.microsoft.com/office/drawing/2010/main" val="0"/>
              </a:ext>
            </a:extLst>
          </a:blip>
          <a:stretch>
            <a:fillRect/>
          </a:stretch>
        </p:blipFill>
        <p:spPr>
          <a:xfrm>
            <a:off x="4367807" y="2658120"/>
            <a:ext cx="7283177" cy="3960440"/>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26772"/>
          </a:xfrm>
        </p:spPr>
        <p:txBody>
          <a:bodyPr>
            <a:normAutofit fontScale="90000"/>
          </a:bodyPr>
          <a:lstStyle/>
          <a:p>
            <a:r>
              <a:rPr lang="en-US" dirty="0" smtClean="0"/>
              <a:t>PMU:</a:t>
            </a:r>
            <a:endParaRPr lang="en-US" dirty="0"/>
          </a:p>
        </p:txBody>
      </p:sp>
      <p:sp>
        <p:nvSpPr>
          <p:cNvPr id="3" name="Content Placeholder 2"/>
          <p:cNvSpPr>
            <a:spLocks noGrp="1"/>
          </p:cNvSpPr>
          <p:nvPr>
            <p:ph idx="1"/>
          </p:nvPr>
        </p:nvSpPr>
        <p:spPr>
          <a:xfrm>
            <a:off x="677334" y="1236373"/>
            <a:ext cx="8814396" cy="5499278"/>
          </a:xfrm>
        </p:spPr>
        <p:txBody>
          <a:bodyPr>
            <a:normAutofit fontScale="77500" lnSpcReduction="20000"/>
          </a:bodyPr>
          <a:lstStyle/>
          <a:p>
            <a:r>
              <a:rPr lang="en-US" sz="2100" b="1" i="1" dirty="0" smtClean="0"/>
              <a:t>Def</a:t>
            </a:r>
            <a:r>
              <a:rPr lang="en-US" sz="2100" dirty="0" smtClean="0"/>
              <a:t> :</a:t>
            </a:r>
            <a:r>
              <a:rPr lang="en-US" sz="2400" dirty="0"/>
              <a:t>A </a:t>
            </a:r>
            <a:r>
              <a:rPr lang="en-US" sz="2400" b="1" dirty="0"/>
              <a:t>phasor measurement unit</a:t>
            </a:r>
            <a:r>
              <a:rPr lang="en-US" sz="2400" dirty="0"/>
              <a:t> (PMU) is a device used to estimate the magnitude and phase angle of an electrical </a:t>
            </a:r>
            <a:r>
              <a:rPr lang="en-US" sz="2400" dirty="0" smtClean="0"/>
              <a:t>phasor </a:t>
            </a:r>
            <a:r>
              <a:rPr lang="en-US" sz="2400" dirty="0"/>
              <a:t>quantity (such as voltage or current) in the electricity </a:t>
            </a:r>
            <a:r>
              <a:rPr lang="en-US" sz="2400" dirty="0" smtClean="0"/>
              <a:t>grid using </a:t>
            </a:r>
            <a:r>
              <a:rPr lang="en-US" sz="2400" dirty="0"/>
              <a:t>a common time source for synchronization. Time synchronization is usually provided by GPS and allows synchronized real-time measurements of multiple remote points on the grid. PMUs are capable of capturing samples from a waveform in quick succession and reconstructing the phasor quantity, made up of an angle measurement and a magnitude measurement. The resulting measurement is known as a </a:t>
            </a:r>
            <a:r>
              <a:rPr lang="en-US" sz="2400" b="1" dirty="0" err="1"/>
              <a:t>synchrophasor</a:t>
            </a:r>
            <a:r>
              <a:rPr lang="en-US" sz="2400" dirty="0"/>
              <a:t>. These time synchronized measurements are important because if the grid’s supply and demand are not perfectly matched, frequency imbalances can cause stress on the grid, which is a potential cause for power </a:t>
            </a:r>
            <a:r>
              <a:rPr lang="en-US" sz="2400" dirty="0" smtClean="0"/>
              <a:t>outages</a:t>
            </a:r>
            <a:r>
              <a:rPr lang="en-US" sz="2400" dirty="0"/>
              <a:t>.</a:t>
            </a:r>
            <a:endParaRPr lang="en-US" sz="2400" dirty="0"/>
          </a:p>
          <a:p>
            <a:r>
              <a:rPr lang="en-US" sz="2400" dirty="0"/>
              <a:t>PMUs can also be used to measure the frequency in the power grid. A typical commercial PMU can report measurements with very high temporal resolution in the order of 30-60 measurements per second. This helps engineers in analyzing dynamic events in the grid which is not possible with traditional </a:t>
            </a:r>
            <a:r>
              <a:rPr lang="en-US" sz="2400" dirty="0" smtClean="0"/>
              <a:t>SCADA</a:t>
            </a:r>
            <a:r>
              <a:rPr lang="en-US" sz="2400" dirty="0"/>
              <a:t> </a:t>
            </a:r>
            <a:r>
              <a:rPr lang="en-US" sz="2400" dirty="0" smtClean="0"/>
              <a:t>measurements </a:t>
            </a:r>
            <a:r>
              <a:rPr lang="en-US" sz="2400" dirty="0"/>
              <a:t>that generate one measurement every 2 or 4 seconds. Therefore, PMUs equip utilities with enhanced monitoring and control capabilities and are considered to be one of the most important measuring devices in the future of power systems</a:t>
            </a:r>
            <a:r>
              <a:rPr lang="en-US" sz="2400" dirty="0" smtClean="0"/>
              <a:t>.</a:t>
            </a:r>
            <a:r>
              <a:rPr lang="en-US" sz="2400" baseline="30000" dirty="0" smtClean="0"/>
              <a:t> </a:t>
            </a:r>
            <a:r>
              <a:rPr lang="en-US" sz="2400" dirty="0" smtClean="0"/>
              <a:t>A </a:t>
            </a:r>
            <a:r>
              <a:rPr lang="en-US" sz="2400" dirty="0"/>
              <a:t>PMU can be a dedicated device, or the PMU function can be incorporated into a protective </a:t>
            </a:r>
            <a:r>
              <a:rPr lang="en-US" sz="2400" dirty="0" smtClean="0"/>
              <a:t>relay or </a:t>
            </a:r>
            <a:r>
              <a:rPr lang="en-US" sz="2400" dirty="0"/>
              <a:t>other device</a:t>
            </a:r>
            <a:r>
              <a:rPr lang="en-US" sz="2400" dirty="0" smtClean="0"/>
              <a:t>.</a:t>
            </a:r>
            <a:endParaRPr lang="en-US" sz="2400" dirty="0"/>
          </a:p>
          <a:p>
            <a:endParaRPr lang="en-US" sz="2100" dirty="0"/>
          </a:p>
        </p:txBody>
      </p:sp>
      <p:pic>
        <p:nvPicPr>
          <p:cNvPr id="4" name="Picture 3"/>
          <p:cNvPicPr>
            <a:picLocks noChangeAspect="1"/>
          </p:cNvPicPr>
          <p:nvPr/>
        </p:nvPicPr>
        <p:blipFill rotWithShape="1">
          <a:blip r:embed="rId1">
            <a:extLst>
              <a:ext uri="{28A0092B-C50C-407E-A947-70E740481C1C}">
                <a14:useLocalDpi xmlns:a14="http://schemas.microsoft.com/office/drawing/2010/main" val="0"/>
              </a:ext>
            </a:extLst>
          </a:blip>
          <a:srcRect l="7423" t="8774" r="8883" b="10545"/>
          <a:stretch>
            <a:fillRect/>
          </a:stretch>
        </p:blipFill>
        <p:spPr>
          <a:xfrm rot="3475721">
            <a:off x="9515661" y="2623066"/>
            <a:ext cx="2582401" cy="22285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p:cNvSpPr>
            <a:spLocks noGrp="1"/>
          </p:cNvSpPr>
          <p:nvPr>
            <p:ph idx="1"/>
          </p:nvPr>
        </p:nvSpPr>
        <p:spPr>
          <a:xfrm>
            <a:off x="119336" y="44624"/>
            <a:ext cx="11953328" cy="5839544"/>
          </a:xfrm>
        </p:spPr>
        <p:txBody>
          <a:bodyPr>
            <a:noAutofit/>
          </a:bodyPr>
          <a:lstStyle/>
          <a:p>
            <a:pPr marL="0" indent="0" algn="l">
              <a:buNone/>
            </a:pPr>
            <a:r>
              <a:rPr lang="en-US" sz="2600" b="1" dirty="0">
                <a:solidFill>
                  <a:schemeClr val="tx2"/>
                </a:solidFill>
                <a:effectLst>
                  <a:outerShdw blurRad="38100" dist="38100" dir="2700000" algn="tl">
                    <a:srgbClr val="000000">
                      <a:alpha val="43137"/>
                    </a:srgbClr>
                  </a:outerShdw>
                </a:effectLst>
              </a:rPr>
              <a:t>While Traditional protection relays and devices operate through slow times, and these actions are certainly uncoordinated, Coordinated actions will be taken through SCADA/EMS systems by operators, however in prolonged times, which might make the situations too late to rescue,, Wide Area Protection (WAP) systems provide a very promising future in the face of wide-area disturbances and blackouts,, Phasor measurement technologies now allow accurate comparison of measurements over widely separated locations as well as potential real-time measurement based control actions. Hence WAP systems could be employed to fulfill the two main objectives of increasing transmission capability as well as increasing system reliability, by performing a real-time, look ahead analysis giving some recommendation of possible updated control strategies and actions, especially in the events of contingencies. The WAP system shall know what actions to take based on the present system condition in the case that a certain contingency occurring, or would take an action saving the system progressing into an unstable </a:t>
            </a:r>
            <a:r>
              <a:rPr lang="en-US" sz="2600" b="1" dirty="0" smtClean="0">
                <a:solidFill>
                  <a:schemeClr val="tx2"/>
                </a:solidFill>
                <a:effectLst>
                  <a:outerShdw blurRad="38100" dist="38100" dir="2700000" algn="tl">
                    <a:srgbClr val="000000">
                      <a:alpha val="43137"/>
                    </a:srgbClr>
                  </a:outerShdw>
                </a:effectLst>
              </a:rPr>
              <a:t>state.</a:t>
            </a:r>
            <a:endParaRPr lang="en-US" sz="2600" b="1" dirty="0">
              <a:solidFill>
                <a:schemeClr val="tx2"/>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p:cNvSpPr>
            <a:spLocks noGrp="1"/>
          </p:cNvSpPr>
          <p:nvPr>
            <p:ph idx="1"/>
          </p:nvPr>
        </p:nvSpPr>
        <p:spPr>
          <a:xfrm>
            <a:off x="263352" y="188640"/>
            <a:ext cx="11737304" cy="5983560"/>
          </a:xfrm>
        </p:spPr>
        <p:txBody>
          <a:bodyPr/>
          <a:lstStyle/>
          <a:p>
            <a:pPr marL="0" indent="0" algn="l">
              <a:buNone/>
            </a:pPr>
            <a:r>
              <a:rPr lang="en-US" b="1" dirty="0">
                <a:solidFill>
                  <a:schemeClr val="tx2"/>
                </a:solidFill>
                <a:effectLst>
                  <a:outerShdw blurRad="38100" dist="38100" dir="2700000" algn="tl">
                    <a:srgbClr val="000000">
                      <a:alpha val="43137"/>
                    </a:srgbClr>
                  </a:outerShdw>
                </a:effectLst>
              </a:rPr>
              <a:t>The Wide Area protection and control are exist at bay, substation and regional levels, Covering both transmission and distribution networks, the system is supported by the proposed high speed synchronized communication network and the real-time protection and control information platform, The system section techniques and the latest developments in control system, offers not only fast protection, but also complete control of entire power </a:t>
            </a:r>
            <a:r>
              <a:rPr lang="en-US" b="1" dirty="0" smtClean="0">
                <a:solidFill>
                  <a:schemeClr val="tx2"/>
                </a:solidFill>
                <a:effectLst>
                  <a:outerShdw blurRad="38100" dist="38100" dir="2700000" algn="tl">
                    <a:srgbClr val="000000">
                      <a:alpha val="43137"/>
                    </a:srgbClr>
                  </a:outerShdw>
                </a:effectLst>
              </a:rPr>
              <a:t>network.</a:t>
            </a:r>
            <a:endParaRPr lang="en-US" b="1" dirty="0" smtClean="0">
              <a:solidFill>
                <a:schemeClr val="tx2"/>
              </a:solidFill>
              <a:effectLst>
                <a:outerShdw blurRad="38100" dist="38100" dir="2700000" algn="tl">
                  <a:srgbClr val="000000">
                    <a:alpha val="43137"/>
                  </a:srgbClr>
                </a:outerShdw>
              </a:effectLst>
            </a:endParaRPr>
          </a:p>
          <a:p>
            <a:pPr marL="0" indent="0" algn="l">
              <a:buNone/>
            </a:pPr>
            <a:endParaRPr lang="en-US" b="1" dirty="0">
              <a:solidFill>
                <a:schemeClr val="tx2"/>
              </a:solidFill>
              <a:effectLst>
                <a:outerShdw blurRad="38100" dist="38100" dir="2700000" algn="tl">
                  <a:srgbClr val="000000">
                    <a:alpha val="43137"/>
                  </a:srgbClr>
                </a:outerShdw>
              </a:effectLst>
            </a:endParaRPr>
          </a:p>
        </p:txBody>
      </p:sp>
      <p:pic>
        <p:nvPicPr>
          <p:cNvPr id="4" name="صورة 3"/>
          <p:cNvPicPr/>
          <p:nvPr/>
        </p:nvPicPr>
        <p:blipFill>
          <a:blip r:embed="rId1">
            <a:extLst>
              <a:ext uri="{28A0092B-C50C-407E-A947-70E740481C1C}">
                <a14:useLocalDpi xmlns:a14="http://schemas.microsoft.com/office/drawing/2010/main" val="0"/>
              </a:ext>
            </a:extLst>
          </a:blip>
          <a:stretch>
            <a:fillRect/>
          </a:stretch>
        </p:blipFill>
        <p:spPr>
          <a:xfrm>
            <a:off x="4439816" y="2420888"/>
            <a:ext cx="7200800" cy="4320480"/>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263352" y="0"/>
            <a:ext cx="11593288" cy="1397000"/>
          </a:xfrm>
        </p:spPr>
        <p:txBody>
          <a:bodyPr>
            <a:normAutofit/>
          </a:bodyPr>
          <a:lstStyle/>
          <a:p>
            <a:r>
              <a:rPr lang="en-US" sz="4000" b="1" dirty="0">
                <a:effectLst>
                  <a:outerShdw blurRad="38100" dist="38100" dir="2700000" algn="tl">
                    <a:srgbClr val="000000">
                      <a:alpha val="43137"/>
                    </a:srgbClr>
                  </a:outerShdw>
                </a:effectLst>
              </a:rPr>
              <a:t>Wide Area Monitoring </a:t>
            </a:r>
            <a:r>
              <a:rPr lang="en-US" sz="4000" b="1" dirty="0" smtClean="0">
                <a:effectLst>
                  <a:outerShdw blurRad="38100" dist="38100" dir="2700000" algn="tl">
                    <a:srgbClr val="000000">
                      <a:alpha val="43137"/>
                    </a:srgbClr>
                  </a:outerShdw>
                </a:effectLst>
              </a:rPr>
              <a:t>is the first step of Wide Area Protection: </a:t>
            </a:r>
            <a:endParaRPr lang="en-US" sz="4000" b="1" dirty="0">
              <a:effectLst>
                <a:outerShdw blurRad="38100" dist="38100" dir="2700000" algn="tl">
                  <a:srgbClr val="000000">
                    <a:alpha val="43137"/>
                  </a:srgbClr>
                </a:outerShdw>
              </a:effectLst>
            </a:endParaRPr>
          </a:p>
        </p:txBody>
      </p:sp>
      <p:sp>
        <p:nvSpPr>
          <p:cNvPr id="3" name="عنصر نائب للمحتوى 2"/>
          <p:cNvSpPr>
            <a:spLocks noGrp="1"/>
          </p:cNvSpPr>
          <p:nvPr>
            <p:ph idx="1"/>
          </p:nvPr>
        </p:nvSpPr>
        <p:spPr>
          <a:xfrm>
            <a:off x="119336" y="1412776"/>
            <a:ext cx="11953328" cy="5256584"/>
          </a:xfrm>
        </p:spPr>
        <p:txBody>
          <a:bodyPr>
            <a:noAutofit/>
          </a:bodyPr>
          <a:lstStyle/>
          <a:p>
            <a:pPr marL="0" indent="0" algn="l">
              <a:buNone/>
            </a:pPr>
            <a:r>
              <a:rPr lang="en-US" sz="2700" b="1" dirty="0">
                <a:solidFill>
                  <a:schemeClr val="tx2"/>
                </a:solidFill>
                <a:effectLst>
                  <a:outerShdw blurRad="38100" dist="38100" dir="2700000" algn="tl">
                    <a:srgbClr val="000000">
                      <a:alpha val="43137"/>
                    </a:srgbClr>
                  </a:outerShdw>
                </a:effectLst>
              </a:rPr>
              <a:t>The Wide Area Monitoring System (WAMS) consists of geographically dispersed Phasor Measurement Units (PMUs) delivering Synchrophasors, i.e., time-tagged data samples of a power system’s sinusoidal voltage or current using a standard time signal as the reference, to Phasor Data Concentrators (PDCs), These (PDCs) perform the desired signal handling and assembly of synchronized Phasor measurements into snapshots. They may also facilitate long term storage in high-resolution historical archives. The data in each PMU are time Synchronized to Universal Coordinated Time (UTC),, (WAM) became one of the most recent technologies that are popular for upgrading the traditional electric grid, This upgrade has become a necessity to modernize the electricity delivery system following the occurrence of major blackouts in power systems around the world</a:t>
            </a:r>
            <a:endParaRPr lang="en-US" sz="2700" b="1" dirty="0">
              <a:solidFill>
                <a:schemeClr val="tx2"/>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p:cNvSpPr>
            <a:spLocks noGrp="1"/>
          </p:cNvSpPr>
          <p:nvPr>
            <p:ph idx="1"/>
          </p:nvPr>
        </p:nvSpPr>
        <p:spPr>
          <a:xfrm>
            <a:off x="119336" y="188640"/>
            <a:ext cx="11809312" cy="5983560"/>
          </a:xfrm>
        </p:spPr>
        <p:txBody>
          <a:bodyPr>
            <a:normAutofit/>
          </a:bodyPr>
          <a:lstStyle/>
          <a:p>
            <a:pPr marL="0" indent="0" algn="l">
              <a:buNone/>
            </a:pPr>
            <a:r>
              <a:rPr lang="en-US" sz="2800" b="1" dirty="0">
                <a:effectLst>
                  <a:outerShdw blurRad="38100" dist="38100" dir="2700000" algn="tl">
                    <a:srgbClr val="000000">
                      <a:alpha val="43137"/>
                    </a:srgbClr>
                  </a:outerShdw>
                </a:effectLst>
              </a:rPr>
              <a:t>Wide Area Monitoring Systems collect the information from the power system, analyze the data and interpret the result, giving “warnings” to the system operator or initiating “defense schemes” in order to prevent stability problems,, WAMS consist of the 3 major components: Phasor Measurement Unit (PMU), Phasor Data Concentrator (PDC) and communication channel.</a:t>
            </a:r>
            <a:endParaRPr lang="en-US" sz="2800" b="1" dirty="0">
              <a:effectLst>
                <a:outerShdw blurRad="38100" dist="38100" dir="2700000" algn="tl">
                  <a:srgbClr val="000000">
                    <a:alpha val="43137"/>
                  </a:srgbClr>
                </a:outerShdw>
              </a:effectLst>
            </a:endParaRPr>
          </a:p>
        </p:txBody>
      </p:sp>
      <p:pic>
        <p:nvPicPr>
          <p:cNvPr id="4" name="صورة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6098" y="2740500"/>
            <a:ext cx="8496944" cy="4000868"/>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96688" y="-243408"/>
            <a:ext cx="11449272" cy="1397000"/>
          </a:xfrm>
        </p:spPr>
        <p:txBody>
          <a:bodyPr>
            <a:noAutofit/>
          </a:bodyPr>
          <a:lstStyle/>
          <a:p>
            <a:r>
              <a:rPr lang="en-US" sz="3600" b="1" dirty="0">
                <a:effectLst>
                  <a:outerShdw blurRad="38100" dist="38100" dir="2700000" algn="tl">
                    <a:srgbClr val="000000">
                      <a:alpha val="43137"/>
                    </a:srgbClr>
                  </a:outerShdw>
                </a:effectLst>
              </a:rPr>
              <a:t>Applying Wide Area Protection as a back-up Protection for the whole system :</a:t>
            </a:r>
            <a:endParaRPr lang="en-US" sz="3600" b="1" dirty="0">
              <a:effectLst>
                <a:outerShdw blurRad="38100" dist="38100" dir="2700000" algn="tl">
                  <a:srgbClr val="000000">
                    <a:alpha val="43137"/>
                  </a:srgbClr>
                </a:outerShdw>
              </a:effectLst>
            </a:endParaRPr>
          </a:p>
        </p:txBody>
      </p:sp>
      <p:sp>
        <p:nvSpPr>
          <p:cNvPr id="3" name="عنصر نائب للمحتوى 2"/>
          <p:cNvSpPr>
            <a:spLocks noGrp="1"/>
          </p:cNvSpPr>
          <p:nvPr>
            <p:ph idx="1"/>
          </p:nvPr>
        </p:nvSpPr>
        <p:spPr>
          <a:xfrm>
            <a:off x="119336" y="1268760"/>
            <a:ext cx="11953328" cy="5328592"/>
          </a:xfrm>
        </p:spPr>
        <p:txBody>
          <a:bodyPr/>
          <a:lstStyle/>
          <a:p>
            <a:pPr marL="0" indent="0" algn="l">
              <a:buNone/>
            </a:pPr>
            <a:r>
              <a:rPr lang="en-US" b="1" dirty="0">
                <a:solidFill>
                  <a:schemeClr val="tx2"/>
                </a:solidFill>
                <a:effectLst>
                  <a:outerShdw blurRad="38100" dist="38100" dir="2700000" algn="tl">
                    <a:srgbClr val="000000">
                      <a:alpha val="43137"/>
                    </a:srgbClr>
                  </a:outerShdw>
                </a:effectLst>
              </a:rPr>
              <a:t>Blackouts and load shedding are major problems faced in the current world. These can be avoided by properly monitoring and controlling the existing power grid. Proper monitoring and controlling of power grid can be </a:t>
            </a:r>
            <a:r>
              <a:rPr lang="en-US" b="1" dirty="0" smtClean="0">
                <a:solidFill>
                  <a:schemeClr val="tx2"/>
                </a:solidFill>
                <a:effectLst>
                  <a:outerShdw blurRad="38100" dist="38100" dir="2700000" algn="tl">
                    <a:srgbClr val="000000">
                      <a:alpha val="43137"/>
                    </a:srgbClr>
                  </a:outerShdw>
                </a:effectLst>
              </a:rPr>
              <a:t>done using </a:t>
            </a:r>
            <a:r>
              <a:rPr lang="en-US" b="1" dirty="0">
                <a:solidFill>
                  <a:schemeClr val="tx2"/>
                </a:solidFill>
                <a:effectLst>
                  <a:outerShdw blurRad="38100" dist="38100" dir="2700000" algn="tl">
                    <a:srgbClr val="000000">
                      <a:alpha val="43137"/>
                    </a:srgbClr>
                  </a:outerShdw>
                </a:effectLst>
              </a:rPr>
              <a:t>a PMU, The parameters measured using PMUs can be transmitted throughout the network, Smart grid is a modernized power grid that uses digital processing and communication technology to detect and react to </a:t>
            </a:r>
            <a:r>
              <a:rPr lang="en-US" b="1" dirty="0" smtClean="0">
                <a:solidFill>
                  <a:schemeClr val="tx2"/>
                </a:solidFill>
                <a:effectLst>
                  <a:outerShdw blurRad="38100" dist="38100" dir="2700000" algn="tl">
                    <a:srgbClr val="000000">
                      <a:alpha val="43137"/>
                    </a:srgbClr>
                  </a:outerShdw>
                </a:effectLst>
              </a:rPr>
              <a:t>local changes </a:t>
            </a:r>
            <a:r>
              <a:rPr lang="en-US" b="1" dirty="0">
                <a:solidFill>
                  <a:schemeClr val="tx2"/>
                </a:solidFill>
                <a:effectLst>
                  <a:outerShdw blurRad="38100" dist="38100" dir="2700000" algn="tl">
                    <a:srgbClr val="000000">
                      <a:alpha val="43137"/>
                    </a:srgbClr>
                  </a:outerShdw>
                </a:effectLst>
              </a:rPr>
              <a:t>in the network thus providing stable and quality power at affordable rates. </a:t>
            </a:r>
            <a:endParaRPr lang="en-US" b="1" dirty="0">
              <a:solidFill>
                <a:schemeClr val="tx2"/>
              </a:solidFill>
              <a:effectLst>
                <a:outerShdw blurRad="38100" dist="38100" dir="2700000" algn="tl">
                  <a:srgbClr val="000000">
                    <a:alpha val="43137"/>
                  </a:srgbClr>
                </a:outerShdw>
              </a:effectLst>
            </a:endParaRPr>
          </a:p>
        </p:txBody>
      </p:sp>
      <p:pic>
        <p:nvPicPr>
          <p:cNvPr id="7" name="صورة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31533" y="3827690"/>
            <a:ext cx="8280920" cy="3030310"/>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p:cNvSpPr>
            <a:spLocks noGrp="1"/>
          </p:cNvSpPr>
          <p:nvPr>
            <p:ph idx="1"/>
          </p:nvPr>
        </p:nvSpPr>
        <p:spPr>
          <a:xfrm>
            <a:off x="1588" y="188640"/>
            <a:ext cx="11783044" cy="6480720"/>
          </a:xfrm>
        </p:spPr>
        <p:txBody>
          <a:bodyPr/>
          <a:lstStyle/>
          <a:p>
            <a:pPr marL="0" indent="0" algn="l">
              <a:buNone/>
            </a:pPr>
            <a:r>
              <a:rPr lang="en-US" sz="2800" b="1" dirty="0">
                <a:solidFill>
                  <a:schemeClr val="tx2"/>
                </a:solidFill>
                <a:effectLst>
                  <a:outerShdw blurRad="38100" dist="38100" dir="2700000" algn="tl">
                    <a:srgbClr val="000000">
                      <a:alpha val="43137"/>
                    </a:srgbClr>
                  </a:outerShdw>
                </a:effectLst>
              </a:rPr>
              <a:t>Thus fault detection is improved and allows self-healing using state estimation, The information from the grid must be obtained in a synchronized manner in order to ensure uniform distribution of power over a large area</a:t>
            </a:r>
            <a:r>
              <a:rPr lang="en-US" sz="2800" b="1" dirty="0" smtClean="0">
                <a:solidFill>
                  <a:schemeClr val="tx2"/>
                </a:solidFill>
                <a:effectLst>
                  <a:outerShdw blurRad="38100" dist="38100" dir="2700000" algn="tl">
                    <a:srgbClr val="000000">
                      <a:alpha val="43137"/>
                    </a:srgbClr>
                  </a:outerShdw>
                </a:effectLst>
              </a:rPr>
              <a:t>. PMUs </a:t>
            </a:r>
            <a:r>
              <a:rPr lang="en-US" sz="2800" b="1" dirty="0">
                <a:solidFill>
                  <a:schemeClr val="tx2"/>
                </a:solidFill>
                <a:effectLst>
                  <a:outerShdw blurRad="38100" dist="38100" dir="2700000" algn="tl">
                    <a:srgbClr val="000000">
                      <a:alpha val="43137"/>
                    </a:srgbClr>
                  </a:outerShdw>
                </a:effectLst>
              </a:rPr>
              <a:t>are installed </a:t>
            </a:r>
            <a:r>
              <a:rPr lang="en-US" sz="2800" b="1" dirty="0" smtClean="0">
                <a:solidFill>
                  <a:schemeClr val="tx2"/>
                </a:solidFill>
                <a:effectLst>
                  <a:outerShdw blurRad="38100" dist="38100" dir="2700000" algn="tl">
                    <a:srgbClr val="000000">
                      <a:alpha val="43137"/>
                    </a:srgbClr>
                  </a:outerShdw>
                </a:effectLst>
              </a:rPr>
              <a:t>throughout </a:t>
            </a:r>
            <a:r>
              <a:rPr lang="en-US" sz="2800" b="1" dirty="0">
                <a:solidFill>
                  <a:schemeClr val="tx2"/>
                </a:solidFill>
                <a:effectLst>
                  <a:outerShdw blurRad="38100" dist="38100" dir="2700000" algn="tl">
                    <a:srgbClr val="000000">
                      <a:alpha val="43137"/>
                    </a:srgbClr>
                  </a:outerShdw>
                </a:effectLst>
              </a:rPr>
              <a:t>the transmission side of the grid and these monitor the state of the electrical network. These networks of PMUs are called WAMS, These PMUs are time synchronized using GPS. PMUs provide phasor parameters of the signal. It monitors the status of the switches, status of the circuit breakers, equipment performance, congestion, outages and demand response events, At first implementing the PMUs at the System with an algorithm of using PMUs at 25% of the number of the existed buses at the whole system.</a:t>
            </a:r>
            <a:endParaRPr lang="en-US" sz="2800" b="1" dirty="0">
              <a:solidFill>
                <a:schemeClr val="tx2"/>
              </a:solidFill>
              <a:effectLst>
                <a:outerShdw blurRad="38100" dist="38100" dir="2700000" algn="tl">
                  <a:srgbClr val="000000">
                    <a:alpha val="43137"/>
                  </a:srgbClr>
                </a:outerShdw>
              </a:effectLst>
            </a:endParaRPr>
          </a:p>
          <a:p>
            <a:pPr marL="0" indent="0" algn="l">
              <a:buNone/>
            </a:pPr>
            <a:endParaRPr lang="en-US" dirty="0"/>
          </a:p>
          <a:p>
            <a:pPr marL="0" indent="0" algn="l">
              <a:buNone/>
            </a:pP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47328" y="-171400"/>
            <a:ext cx="11012899" cy="1397000"/>
          </a:xfrm>
        </p:spPr>
        <p:txBody>
          <a:bodyPr>
            <a:normAutofit/>
          </a:bodyPr>
          <a:lstStyle/>
          <a:p>
            <a:r>
              <a:rPr lang="en-US" sz="3600" b="1" dirty="0">
                <a:effectLst>
                  <a:outerShdw blurRad="38100" dist="38100" dir="2700000" algn="tl">
                    <a:srgbClr val="000000">
                      <a:alpha val="43137"/>
                    </a:srgbClr>
                  </a:outerShdw>
                </a:effectLst>
              </a:rPr>
              <a:t>Conventional protection schemes and a wide-area backup protection system :</a:t>
            </a:r>
            <a:endParaRPr lang="en-US" sz="3600" b="1" dirty="0">
              <a:effectLst>
                <a:outerShdw blurRad="38100" dist="38100" dir="2700000" algn="tl">
                  <a:srgbClr val="000000">
                    <a:alpha val="43137"/>
                  </a:srgbClr>
                </a:outerShdw>
              </a:effectLst>
            </a:endParaRPr>
          </a:p>
        </p:txBody>
      </p:sp>
      <p:sp>
        <p:nvSpPr>
          <p:cNvPr id="3" name="عنصر نائب للمحتوى 2"/>
          <p:cNvSpPr>
            <a:spLocks noGrp="1"/>
          </p:cNvSpPr>
          <p:nvPr>
            <p:ph idx="1"/>
          </p:nvPr>
        </p:nvSpPr>
        <p:spPr>
          <a:xfrm>
            <a:off x="191344" y="1412776"/>
            <a:ext cx="11737304" cy="5040560"/>
          </a:xfrm>
        </p:spPr>
        <p:txBody>
          <a:bodyPr>
            <a:noAutofit/>
          </a:bodyPr>
          <a:lstStyle/>
          <a:p>
            <a:pPr marL="0" indent="0" algn="l">
              <a:buNone/>
            </a:pPr>
            <a:r>
              <a:rPr lang="en-US" sz="2600" b="1" dirty="0">
                <a:solidFill>
                  <a:schemeClr val="tx2"/>
                </a:solidFill>
                <a:effectLst>
                  <a:outerShdw blurRad="38100" dist="38100" dir="2700000" algn="tl">
                    <a:srgbClr val="000000">
                      <a:alpha val="43137"/>
                    </a:srgbClr>
                  </a:outerShdw>
                </a:effectLst>
              </a:rPr>
              <a:t>According to recent studies, the mal-operation or fail-to trip of protection is determined as one of the origins to raise and propagate major power system disturbances. A vast majority of relay mal-operations are unwanted trips and have been shown to propagate major disturbances. A CIGRE study found that 27% of bulk power system disturbances resulted from false trips of the protection system. The major reason of these conventional solutions lies in that local protection devices are not considering a system view and are therefore not able to take optimized and coordinated actions. Backup protections in fault clearance system have the task to operate only when the primary protection fails to operate or when the primary protection is temporarily out of service. The recent complexity and enlargement of power systems makes it difficult to coordinate operation times and reaches among relays</a:t>
            </a:r>
            <a:endParaRPr lang="en-US" sz="2600" b="1" dirty="0">
              <a:solidFill>
                <a:schemeClr val="tx2"/>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p:cNvSpPr>
            <a:spLocks noGrp="1"/>
          </p:cNvSpPr>
          <p:nvPr>
            <p:ph idx="1"/>
          </p:nvPr>
        </p:nvSpPr>
        <p:spPr>
          <a:xfrm>
            <a:off x="119336" y="188640"/>
            <a:ext cx="11809312" cy="5911552"/>
          </a:xfrm>
        </p:spPr>
        <p:txBody>
          <a:bodyPr>
            <a:noAutofit/>
          </a:bodyPr>
          <a:lstStyle/>
          <a:p>
            <a:pPr marL="0" indent="0" algn="l">
              <a:buNone/>
            </a:pPr>
            <a:r>
              <a:rPr lang="en-US" sz="2600" b="1" dirty="0">
                <a:solidFill>
                  <a:schemeClr val="tx2"/>
                </a:solidFill>
                <a:effectLst>
                  <a:outerShdw blurRad="38100" dist="38100" dir="2700000" algn="tl">
                    <a:srgbClr val="000000">
                      <a:alpha val="43137"/>
                    </a:srgbClr>
                  </a:outerShdw>
                </a:effectLst>
              </a:rPr>
              <a:t>Especially, In the existed relay protection system, mal operations of backup protection contribute a lot to system security and stability; furthermore, they are main reasons to system cascade tripping, To solve this problem, one proposal is to add an intelligent analyzing and controlling function in key process of protection functionality, In the areas of power system automation and substation automation, there are two different trends: centralization and decentralization. More and more dynamic functions are moving from local and regional control centers toward central or national control centers. At the same time we also observe more "intelligence" and "decision power" moving closer towards the actual power system substations. Greater functional integration is being enclosed in substation hardware. In view of global security of power systems, the action algorithms of conventional backup protections possibly are not best choices because the operations of individual relays are hardly coordinated each other. Therefore, the principle of the protection design needs innovation to overcome the above problem.</a:t>
            </a:r>
            <a:endParaRPr lang="en-US" sz="2600" b="1" dirty="0">
              <a:solidFill>
                <a:schemeClr val="tx2"/>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p:cNvSpPr>
            <a:spLocks noGrp="1"/>
          </p:cNvSpPr>
          <p:nvPr>
            <p:ph idx="1"/>
          </p:nvPr>
        </p:nvSpPr>
        <p:spPr>
          <a:xfrm>
            <a:off x="191343" y="188640"/>
            <a:ext cx="11999069" cy="6408712"/>
          </a:xfrm>
        </p:spPr>
        <p:txBody>
          <a:bodyPr/>
          <a:lstStyle/>
          <a:p>
            <a:pPr marL="0" indent="0" algn="l">
              <a:buNone/>
            </a:pPr>
            <a:r>
              <a:rPr lang="en-US" b="1" dirty="0">
                <a:solidFill>
                  <a:schemeClr val="tx2"/>
                </a:solidFill>
                <a:effectLst>
                  <a:outerShdw blurRad="38100" dist="38100" dir="2700000" algn="tl">
                    <a:srgbClr val="000000">
                      <a:alpha val="43137"/>
                    </a:srgbClr>
                  </a:outerShdw>
                </a:effectLst>
              </a:rPr>
              <a:t>The proposed system comprises a master system and several local units. The system is arranged as three layers. The bottom layer consists of PMUs with additional protection functionality. The next layer consists of several Local Backup Protection Centers (LBPCs), each of which interfaces directly with a number of PMUs. The top layer, System Backup Protection Center (SBPC), acts as the coordinator for the LBPCs. Connected together via fiber-optic communication </a:t>
            </a:r>
            <a:r>
              <a:rPr lang="en-US" b="1" dirty="0" smtClean="0">
                <a:solidFill>
                  <a:schemeClr val="tx2"/>
                </a:solidFill>
                <a:effectLst>
                  <a:outerShdw blurRad="38100" dist="38100" dir="2700000" algn="tl">
                    <a:srgbClr val="000000">
                      <a:alpha val="43137"/>
                    </a:srgbClr>
                  </a:outerShdw>
                </a:effectLst>
              </a:rPr>
              <a:t>links.</a:t>
            </a:r>
            <a:endParaRPr lang="en-US" b="1" dirty="0" smtClean="0">
              <a:solidFill>
                <a:schemeClr val="tx2"/>
              </a:solidFill>
              <a:effectLst>
                <a:outerShdw blurRad="38100" dist="38100" dir="2700000" algn="tl">
                  <a:srgbClr val="000000">
                    <a:alpha val="43137"/>
                  </a:srgbClr>
                </a:outerShdw>
              </a:effectLst>
            </a:endParaRPr>
          </a:p>
          <a:p>
            <a:pPr marL="0" indent="0" algn="l">
              <a:buNone/>
            </a:pPr>
            <a:endParaRPr lang="en-US" b="1" dirty="0">
              <a:solidFill>
                <a:schemeClr val="tx2"/>
              </a:solidFill>
              <a:effectLst>
                <a:outerShdw blurRad="38100" dist="38100" dir="2700000" algn="tl">
                  <a:srgbClr val="000000">
                    <a:alpha val="43137"/>
                  </a:srgbClr>
                </a:outerShdw>
              </a:effectLst>
            </a:endParaRPr>
          </a:p>
        </p:txBody>
      </p:sp>
      <p:pic>
        <p:nvPicPr>
          <p:cNvPr id="4" name="صورة 3"/>
          <p:cNvPicPr/>
          <p:nvPr/>
        </p:nvPicPr>
        <p:blipFill>
          <a:blip r:embed="rId1">
            <a:extLst>
              <a:ext uri="{28A0092B-C50C-407E-A947-70E740481C1C}">
                <a14:useLocalDpi xmlns:a14="http://schemas.microsoft.com/office/drawing/2010/main" val="0"/>
              </a:ext>
            </a:extLst>
          </a:blip>
          <a:stretch>
            <a:fillRect/>
          </a:stretch>
        </p:blipFill>
        <p:spPr>
          <a:xfrm>
            <a:off x="3575720" y="2420888"/>
            <a:ext cx="7200800" cy="4320480"/>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p:cNvSpPr>
            <a:spLocks noGrp="1"/>
          </p:cNvSpPr>
          <p:nvPr>
            <p:ph idx="1"/>
          </p:nvPr>
        </p:nvSpPr>
        <p:spPr>
          <a:xfrm>
            <a:off x="263352" y="188640"/>
            <a:ext cx="11737304" cy="6480720"/>
          </a:xfrm>
        </p:spPr>
        <p:txBody>
          <a:bodyPr>
            <a:normAutofit/>
          </a:bodyPr>
          <a:lstStyle/>
          <a:p>
            <a:pPr marL="0" indent="0" algn="l">
              <a:buNone/>
            </a:pPr>
            <a:r>
              <a:rPr lang="en-US" sz="2600" b="1" dirty="0">
                <a:solidFill>
                  <a:schemeClr val="tx2"/>
                </a:solidFill>
                <a:effectLst>
                  <a:outerShdw blurRad="38100" dist="38100" dir="2700000" algn="tl">
                    <a:srgbClr val="000000">
                      <a:alpha val="43137"/>
                    </a:srgbClr>
                  </a:outerShdw>
                </a:effectLst>
              </a:rPr>
              <a:t>The proposed system comprises a master system and several local units. The system is arranged as three layers. The bottom layer consists of PMUs with additional protection functionality. The next layer consists of several Local Backup Protection Centers (LBPCs), each of which interfaces directly with a number of PMUs. The top layer, System Backup Protection Center (SBPC), acts as the coordinator for the LBPCs. Connected together via fiber-optic communication links, these devices can process intelligent algorithms based on data collected locally, Local part of the proposed wide-area backup system comprises PMUs and LBPC, which are both installed in the station, PMUs are made up of DSP (Digital Signal Processor) and GPS(Global Positioning System). The DSP measures instantaneous voltages and currents of protected power system in real-time, and calculates the state variables, which provide vital information for backup protection </a:t>
            </a:r>
            <a:r>
              <a:rPr lang="en-US" sz="2600" b="1" dirty="0" smtClean="0">
                <a:solidFill>
                  <a:schemeClr val="tx2"/>
                </a:solidFill>
                <a:effectLst>
                  <a:outerShdw blurRad="38100" dist="38100" dir="2700000" algn="tl">
                    <a:srgbClr val="000000">
                      <a:alpha val="43137"/>
                    </a:srgbClr>
                  </a:outerShdw>
                </a:effectLst>
              </a:rPr>
              <a:t>system. </a:t>
            </a:r>
            <a:endParaRPr lang="en-US" sz="2600" b="1" dirty="0">
              <a:solidFill>
                <a:schemeClr val="tx2"/>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The Same Way …</a:t>
            </a:r>
            <a:endParaRPr lang="en-US" dirty="0"/>
          </a:p>
        </p:txBody>
      </p:sp>
      <p:pic>
        <p:nvPicPr>
          <p:cNvPr id="4" name="Content Placeholder 3"/>
          <p:cNvPicPr>
            <a:picLocks noGrp="1" noChangeAspect="1"/>
          </p:cNvPicPr>
          <p:nvPr>
            <p:ph idx="1"/>
          </p:nvPr>
        </p:nvPicPr>
        <p:blipFill rotWithShape="1">
          <a:blip r:embed="rId1"/>
          <a:srcRect l="17284" t="23637" r="33466" b="10001"/>
          <a:stretch>
            <a:fillRect/>
          </a:stretch>
        </p:blipFill>
        <p:spPr>
          <a:xfrm>
            <a:off x="262002" y="1415247"/>
            <a:ext cx="6061525" cy="4592062"/>
          </a:xfrm>
          <a:prstGeom prst="rect">
            <a:avLst/>
          </a:prstGeom>
        </p:spPr>
      </p:pic>
      <p:pic>
        <p:nvPicPr>
          <p:cNvPr id="5" name="Picture 4"/>
          <p:cNvPicPr>
            <a:picLocks noChangeAspect="1"/>
          </p:cNvPicPr>
          <p:nvPr/>
        </p:nvPicPr>
        <p:blipFill rotWithShape="1">
          <a:blip r:embed="rId2"/>
          <a:srcRect l="11514" t="22522" r="12430" b="22992"/>
          <a:stretch>
            <a:fillRect/>
          </a:stretch>
        </p:blipFill>
        <p:spPr>
          <a:xfrm>
            <a:off x="5325634" y="1502551"/>
            <a:ext cx="5851453" cy="44174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p:cNvSpPr>
            <a:spLocks noGrp="1"/>
          </p:cNvSpPr>
          <p:nvPr>
            <p:ph idx="1"/>
          </p:nvPr>
        </p:nvSpPr>
        <p:spPr>
          <a:xfrm>
            <a:off x="119336" y="188640"/>
            <a:ext cx="11809312" cy="5983560"/>
          </a:xfrm>
        </p:spPr>
        <p:txBody>
          <a:bodyPr>
            <a:noAutofit/>
          </a:bodyPr>
          <a:lstStyle/>
          <a:p>
            <a:pPr marL="0" indent="0" algn="l">
              <a:buNone/>
            </a:pPr>
            <a:r>
              <a:rPr lang="en-US" sz="2600" b="1" dirty="0">
                <a:solidFill>
                  <a:schemeClr val="tx2"/>
                </a:solidFill>
                <a:effectLst>
                  <a:outerShdw blurRad="38100" dist="38100" dir="2700000" algn="tl">
                    <a:srgbClr val="000000">
                      <a:alpha val="43137"/>
                    </a:srgbClr>
                  </a:outerShdw>
                </a:effectLst>
              </a:rPr>
              <a:t>Then, power system variable data is transferred to LBPC, LBPC samples digital inputs, and pre-processes the analog and digital signals, and then deliver preprocessed results to SBPC via fiber-optic communications between the substation and SBPC. SBPC will be installed at Regional Control Center, and integrates various well-developed functions, such as data acquisition via communication, system monitoring, fault location, security analyzing, making tripping strategy and descending strategy to LBPCs, also, SBPC can do post-event playback and post-event data analyses. These functions employ PMUs to fulfill real-time demand,, LBPCs perform the correlative operations on the spot when receiving the strategy from SBPC, then fault will be isolated rationally. While it is not possible to prevent all contingencies that may lead to power system collapse, a wide area backup protection system that provides a reliable security isolated scheme and optimized coordinated actions is able to mitigate or prevent large area disturbances.</a:t>
            </a:r>
            <a:endParaRPr lang="en-US" sz="2600" b="1" dirty="0">
              <a:solidFill>
                <a:schemeClr val="tx2"/>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a:xfrm>
            <a:off x="609600" y="1174750"/>
            <a:ext cx="10023475" cy="4953000"/>
          </a:xfrm>
        </p:spPr>
        <p:txBody>
          <a:bodyPr>
            <a:scene3d>
              <a:camera prst="orthographicFront"/>
              <a:lightRig rig="threePt" dir="t"/>
            </a:scene3d>
          </a:bodyPr>
          <a:p>
            <a:pPr marL="0" indent="0" algn="ctr">
              <a:buNone/>
            </a:pPr>
            <a:endParaRPr lang="en-US" sz="6000" b="1">
              <a:solidFill>
                <a:schemeClr val="tx1"/>
              </a:solidFill>
              <a:effectLst>
                <a:outerShdw blurRad="38100" dist="19050" dir="2700000" algn="tl" rotWithShape="0">
                  <a:schemeClr val="dk1">
                    <a:alpha val="40000"/>
                  </a:schemeClr>
                </a:outerShdw>
              </a:effectLst>
            </a:endParaRPr>
          </a:p>
          <a:p>
            <a:pPr marL="0" indent="0" algn="ctr">
              <a:buNone/>
            </a:pPr>
            <a:r>
              <a:rPr lang="en-US" sz="6000" b="1">
                <a:solidFill>
                  <a:schemeClr val="tx1"/>
                </a:solidFill>
                <a:effectLst>
                  <a:outerShdw blurRad="38100" dist="19050" dir="2700000" algn="tl" rotWithShape="0">
                    <a:schemeClr val="dk1">
                      <a:alpha val="40000"/>
                    </a:schemeClr>
                  </a:outerShdw>
                </a:effectLst>
              </a:rPr>
              <a:t>  The End.</a:t>
            </a:r>
            <a:endParaRPr lang="en-US" sz="6000" b="1">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873" y="243840"/>
            <a:ext cx="8596668" cy="729803"/>
          </a:xfrm>
        </p:spPr>
        <p:txBody>
          <a:bodyPr>
            <a:normAutofit/>
          </a:bodyPr>
          <a:lstStyle/>
          <a:p>
            <a:r>
              <a:rPr lang="en-US" dirty="0" smtClean="0"/>
              <a:t>IEC 61-850 Standard</a:t>
            </a:r>
            <a:endParaRPr lang="en-US" dirty="0"/>
          </a:p>
        </p:txBody>
      </p:sp>
      <p:sp>
        <p:nvSpPr>
          <p:cNvPr id="3" name="Content Placeholder 2"/>
          <p:cNvSpPr>
            <a:spLocks noGrp="1"/>
          </p:cNvSpPr>
          <p:nvPr>
            <p:ph idx="1"/>
          </p:nvPr>
        </p:nvSpPr>
        <p:spPr>
          <a:xfrm>
            <a:off x="153670" y="882015"/>
            <a:ext cx="10847070" cy="4702175"/>
          </a:xfrm>
        </p:spPr>
        <p:txBody>
          <a:bodyPr/>
          <a:lstStyle/>
          <a:p>
            <a:r>
              <a:rPr lang="en-US" sz="2400" dirty="0">
                <a:hlinkClick r:id="rId1" tooltip="International Electrotechnical Commission"/>
              </a:rPr>
              <a:t>International </a:t>
            </a:r>
            <a:r>
              <a:rPr lang="en-US" sz="2400" dirty="0" err="1">
                <a:hlinkClick r:id="rId1" tooltip="International Electrotechnical Commission"/>
              </a:rPr>
              <a:t>Electrotechnical</a:t>
            </a:r>
            <a:r>
              <a:rPr lang="en-US" sz="2400" dirty="0">
                <a:hlinkClick r:id="rId1" tooltip="International Electrotechnical Commission"/>
              </a:rPr>
              <a:t> </a:t>
            </a:r>
            <a:r>
              <a:rPr lang="en-US" sz="2400" dirty="0" smtClean="0">
                <a:hlinkClick r:id="rId1" tooltip="International Electrotechnical Commission"/>
              </a:rPr>
              <a:t>Commission's</a:t>
            </a:r>
            <a:r>
              <a:rPr lang="en-US" sz="2400" dirty="0" smtClean="0"/>
              <a:t> (</a:t>
            </a:r>
            <a:r>
              <a:rPr lang="en-US" sz="2400" b="1" dirty="0" smtClean="0"/>
              <a:t>61-850)</a:t>
            </a:r>
            <a:r>
              <a:rPr lang="en-US" sz="2400" dirty="0"/>
              <a:t> : is an international standard defining communication protocols for </a:t>
            </a:r>
            <a:r>
              <a:rPr lang="en-US" sz="2400" dirty="0">
                <a:hlinkClick r:id="rId2" tooltip="Intelligent electronic device"/>
              </a:rPr>
              <a:t>intelligent electronic </a:t>
            </a:r>
            <a:r>
              <a:rPr lang="en-US" sz="2400" dirty="0" smtClean="0">
                <a:hlinkClick r:id="rId2" tooltip="Intelligent electronic device"/>
              </a:rPr>
              <a:t>devices</a:t>
            </a:r>
            <a:r>
              <a:rPr lang="en-US" sz="2400" dirty="0" smtClean="0"/>
              <a:t>  (IEDS) at </a:t>
            </a:r>
            <a:r>
              <a:rPr lang="en-US" sz="2400" dirty="0"/>
              <a:t>electrical </a:t>
            </a:r>
            <a:r>
              <a:rPr lang="en-US" sz="2400" dirty="0" smtClean="0"/>
              <a:t>substations</a:t>
            </a:r>
            <a:r>
              <a:rPr lang="en-US" sz="2400" dirty="0"/>
              <a:t> . The abstract data models defined in IEC 61850 can be mapped to </a:t>
            </a:r>
            <a:r>
              <a:rPr lang="en-US" sz="2400" dirty="0" smtClean="0"/>
              <a:t>a number </a:t>
            </a:r>
            <a:r>
              <a:rPr lang="en-US" sz="2400" dirty="0"/>
              <a:t>of protocols. Current mappings in the standard are to MMS (</a:t>
            </a:r>
            <a:r>
              <a:rPr lang="en-US" sz="2400" dirty="0">
                <a:hlinkClick r:id="rId3" tooltip="Manufacturing Message Specification"/>
              </a:rPr>
              <a:t>Manufacturing Message Specification</a:t>
            </a:r>
            <a:r>
              <a:rPr lang="en-US" sz="2400" dirty="0"/>
              <a:t>), </a:t>
            </a:r>
            <a:r>
              <a:rPr lang="en-US" sz="2400" dirty="0">
                <a:hlinkClick r:id="rId4" tooltip="GOOSE"/>
              </a:rPr>
              <a:t>GOOSE</a:t>
            </a:r>
            <a:r>
              <a:rPr lang="en-US" sz="2400" dirty="0"/>
              <a:t> (Generic Object Oriented Substation Event), SMV </a:t>
            </a:r>
            <a:r>
              <a:rPr lang="en-US" sz="2400" u="sng" dirty="0">
                <a:solidFill>
                  <a:schemeClr val="accent1"/>
                </a:solidFill>
              </a:rPr>
              <a:t>(Sampled Measured Values</a:t>
            </a:r>
            <a:r>
              <a:rPr lang="en-US" sz="2400" u="sng" dirty="0" smtClean="0">
                <a:solidFill>
                  <a:schemeClr val="accent1"/>
                </a:solidFill>
              </a:rPr>
              <a:t>),</a:t>
            </a:r>
            <a:r>
              <a:rPr lang="en-US" sz="2400" u="sng" baseline="30000" dirty="0" smtClean="0">
                <a:solidFill>
                  <a:schemeClr val="accent1"/>
                </a:solidFill>
              </a:rPr>
              <a:t> </a:t>
            </a:r>
            <a:r>
              <a:rPr lang="en-US" sz="2400" dirty="0" smtClean="0"/>
              <a:t>and </a:t>
            </a:r>
            <a:r>
              <a:rPr lang="en-US" sz="2400" dirty="0"/>
              <a:t>soon to </a:t>
            </a:r>
            <a:r>
              <a:rPr lang="en-US" sz="2400" dirty="0">
                <a:hlinkClick r:id="rId5" tooltip="Web Services"/>
              </a:rPr>
              <a:t>Web Services</a:t>
            </a:r>
            <a:r>
              <a:rPr lang="en-US" sz="2400" dirty="0"/>
              <a:t>. These protocols can run over </a:t>
            </a:r>
            <a:r>
              <a:rPr lang="en-US" sz="2400" dirty="0">
                <a:hlinkClick r:id="rId6" tooltip="TCP/IP"/>
              </a:rPr>
              <a:t>TCP/IP</a:t>
            </a:r>
            <a:r>
              <a:rPr lang="en-US" sz="2400" dirty="0"/>
              <a:t> networks or substation </a:t>
            </a:r>
            <a:r>
              <a:rPr lang="en-US" sz="2400" dirty="0">
                <a:hlinkClick r:id="rId7" tooltip="LAN"/>
              </a:rPr>
              <a:t>LANs</a:t>
            </a:r>
            <a:r>
              <a:rPr lang="en-US" sz="2400" dirty="0"/>
              <a:t> using high speed switched </a:t>
            </a:r>
            <a:r>
              <a:rPr lang="en-US" sz="2400" dirty="0">
                <a:hlinkClick r:id="rId8" tooltip="Ethernet"/>
              </a:rPr>
              <a:t>Ethernet</a:t>
            </a:r>
            <a:r>
              <a:rPr lang="en-US" sz="2400" dirty="0"/>
              <a:t> to obtain the necessary response times below four milliseconds for protective relaying. </a:t>
            </a:r>
            <a:endParaRPr lang="en-US" sz="2400" dirty="0" smtClean="0"/>
          </a:p>
          <a:p>
            <a:endParaRPr lang="en-US" sz="2400" dirty="0"/>
          </a:p>
        </p:txBody>
      </p:sp>
      <p:pic>
        <p:nvPicPr>
          <p:cNvPr id="4" name="Content Placeholder 3"/>
          <p:cNvPicPr>
            <a:picLocks noGrp="1" noChangeAspect="1"/>
          </p:cNvPicPr>
          <p:nvPr/>
        </p:nvPicPr>
        <p:blipFill>
          <a:blip r:embed="rId9">
            <a:extLst>
              <a:ext uri="{28A0092B-C50C-407E-A947-70E740481C1C}">
                <a14:useLocalDpi xmlns:a14="http://schemas.microsoft.com/office/drawing/2010/main" val="0"/>
              </a:ext>
            </a:extLst>
          </a:blip>
          <a:stretch>
            <a:fillRect/>
          </a:stretch>
        </p:blipFill>
        <p:spPr>
          <a:xfrm>
            <a:off x="1064542" y="4259343"/>
            <a:ext cx="9733868" cy="2813448"/>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791" y="236112"/>
            <a:ext cx="8596668" cy="691166"/>
          </a:xfrm>
        </p:spPr>
        <p:txBody>
          <a:bodyPr>
            <a:normAutofit/>
          </a:bodyPr>
          <a:lstStyle/>
          <a:p>
            <a:r>
              <a:rPr lang="en-US" dirty="0" smtClean="0"/>
              <a:t>IEC 61-850 In Side Substation </a:t>
            </a:r>
            <a:endParaRPr lang="en-US" dirty="0"/>
          </a:p>
        </p:txBody>
      </p:sp>
      <p:pic>
        <p:nvPicPr>
          <p:cNvPr id="4" name="Content Placeholder 5"/>
          <p:cNvPicPr>
            <a:picLocks noGrp="1" noChangeAspect="1"/>
          </p:cNvPicPr>
          <p:nvPr>
            <p:ph idx="1"/>
          </p:nvPr>
        </p:nvPicPr>
        <p:blipFill rotWithShape="1">
          <a:blip r:embed="rId1">
            <a:extLst>
              <a:ext uri="{28A0092B-C50C-407E-A947-70E740481C1C}">
                <a14:useLocalDpi xmlns:a14="http://schemas.microsoft.com/office/drawing/2010/main" val="0"/>
              </a:ext>
            </a:extLst>
          </a:blip>
          <a:srcRect l="10044" t="2019" r="7152" b="1005"/>
          <a:stretch>
            <a:fillRect/>
          </a:stretch>
        </p:blipFill>
        <p:spPr>
          <a:xfrm>
            <a:off x="1133341" y="862885"/>
            <a:ext cx="7701565" cy="5679583"/>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4300"/>
            <a:ext cx="10003366" cy="1231900"/>
          </a:xfrm>
        </p:spPr>
        <p:txBody>
          <a:bodyPr/>
          <a:lstStyle/>
          <a:p>
            <a:r>
              <a:rPr lang="en-US" dirty="0" smtClean="0">
                <a:solidFill>
                  <a:schemeClr val="accent4">
                    <a:lumMod val="50000"/>
                  </a:schemeClr>
                </a:solidFill>
              </a:rPr>
              <a:t>HOW </a:t>
            </a:r>
            <a:r>
              <a:rPr lang="en-US" dirty="0">
                <a:solidFill>
                  <a:schemeClr val="accent4">
                    <a:lumMod val="50000"/>
                  </a:schemeClr>
                </a:solidFill>
              </a:rPr>
              <a:t>We Implementation </a:t>
            </a:r>
            <a:r>
              <a:rPr lang="en-US" dirty="0" smtClean="0">
                <a:solidFill>
                  <a:schemeClr val="accent4">
                    <a:lumMod val="50000"/>
                  </a:schemeClr>
                </a:solidFill>
              </a:rPr>
              <a:t>IEC61-850 Standard in our Project ?</a:t>
            </a:r>
            <a:endParaRPr lang="en-US" dirty="0">
              <a:solidFill>
                <a:schemeClr val="accent4">
                  <a:lumMod val="50000"/>
                </a:schemeClr>
              </a:solidFill>
            </a:endParaRPr>
          </a:p>
        </p:txBody>
      </p:sp>
      <p:sp>
        <p:nvSpPr>
          <p:cNvPr id="3" name="Content Placeholder 2"/>
          <p:cNvSpPr>
            <a:spLocks noGrp="1"/>
          </p:cNvSpPr>
          <p:nvPr>
            <p:ph idx="1"/>
          </p:nvPr>
        </p:nvSpPr>
        <p:spPr>
          <a:xfrm>
            <a:off x="677334" y="1346201"/>
            <a:ext cx="9228666" cy="4695162"/>
          </a:xfrm>
        </p:spPr>
        <p:txBody>
          <a:bodyPr>
            <a:normAutofit/>
          </a:bodyPr>
          <a:lstStyle/>
          <a:p>
            <a:r>
              <a:rPr lang="en-US" sz="2100" dirty="0"/>
              <a:t>our project consist of IEDS Which have  different </a:t>
            </a:r>
            <a:r>
              <a:rPr lang="en-US" sz="2100" dirty="0" smtClean="0"/>
              <a:t>Function </a:t>
            </a:r>
            <a:r>
              <a:rPr lang="en-US" sz="2100" dirty="0"/>
              <a:t>, however Just Two micro controller (at mega 128) act as </a:t>
            </a:r>
            <a:r>
              <a:rPr lang="en-US" sz="2100" dirty="0" err="1"/>
              <a:t>Pmu</a:t>
            </a:r>
            <a:r>
              <a:rPr lang="en-US" sz="2100" dirty="0"/>
              <a:t> which programmed To Receive Data From current sensors and voltage transformer , Then transfer This </a:t>
            </a:r>
            <a:r>
              <a:rPr lang="en-US" sz="2100" dirty="0" smtClean="0"/>
              <a:t>measurement </a:t>
            </a:r>
            <a:r>
              <a:rPr lang="en-US" sz="2100" dirty="0"/>
              <a:t>To Samples Value Which </a:t>
            </a:r>
            <a:r>
              <a:rPr lang="en-US" sz="2100" dirty="0" err="1"/>
              <a:t>Schynrozied</a:t>
            </a:r>
            <a:r>
              <a:rPr lang="en-US" sz="2100" dirty="0"/>
              <a:t> by </a:t>
            </a:r>
            <a:r>
              <a:rPr lang="en-US" sz="2100" dirty="0" smtClean="0"/>
              <a:t>universal time  </a:t>
            </a:r>
            <a:r>
              <a:rPr lang="en-US" sz="2100" dirty="0"/>
              <a:t>constant which produced </a:t>
            </a:r>
            <a:r>
              <a:rPr lang="en-US" sz="2100" dirty="0" smtClean="0"/>
              <a:t>synchro-</a:t>
            </a:r>
            <a:r>
              <a:rPr lang="en-US" sz="2100" dirty="0" err="1" smtClean="0"/>
              <a:t>phsor</a:t>
            </a:r>
            <a:r>
              <a:rPr lang="en-US" sz="2100" dirty="0" smtClean="0"/>
              <a:t> </a:t>
            </a:r>
            <a:r>
              <a:rPr lang="en-US" sz="2100" dirty="0"/>
              <a:t>data .(real Time data </a:t>
            </a:r>
            <a:r>
              <a:rPr lang="en-US" sz="2100" dirty="0" smtClean="0"/>
              <a:t>) .</a:t>
            </a:r>
            <a:endParaRPr lang="en-US" sz="2100" dirty="0" smtClean="0"/>
          </a:p>
          <a:p>
            <a:endParaRPr lang="en-US" sz="2100" dirty="0"/>
          </a:p>
        </p:txBody>
      </p:sp>
      <p:pic>
        <p:nvPicPr>
          <p:cNvPr id="4" name="Picture 3"/>
          <p:cNvPicPr>
            <a:picLocks noChangeAspect="1"/>
          </p:cNvPicPr>
          <p:nvPr/>
        </p:nvPicPr>
        <p:blipFill rotWithShape="1">
          <a:blip r:embed="rId1">
            <a:extLst>
              <a:ext uri="{28A0092B-C50C-407E-A947-70E740481C1C}">
                <a14:useLocalDpi xmlns:a14="http://schemas.microsoft.com/office/drawing/2010/main" val="0"/>
              </a:ext>
            </a:extLst>
          </a:blip>
          <a:srcRect l="8503" t="7407" r="7825" b="7778"/>
          <a:stretch>
            <a:fillRect/>
          </a:stretch>
        </p:blipFill>
        <p:spPr>
          <a:xfrm>
            <a:off x="3321050" y="2980663"/>
            <a:ext cx="5499100" cy="29083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p:cNvSpPr txBox="1"/>
          <p:nvPr/>
        </p:nvSpPr>
        <p:spPr>
          <a:xfrm>
            <a:off x="4311650" y="5888963"/>
            <a:ext cx="4508500" cy="369332"/>
          </a:xfrm>
          <a:prstGeom prst="rect">
            <a:avLst/>
          </a:prstGeom>
          <a:noFill/>
        </p:spPr>
        <p:txBody>
          <a:bodyPr wrap="square" rtlCol="0">
            <a:spAutoFit/>
          </a:bodyPr>
          <a:lstStyle/>
          <a:p>
            <a:r>
              <a:rPr lang="en-US" dirty="0" err="1" smtClean="0"/>
              <a:t>Atmega</a:t>
            </a:r>
            <a:r>
              <a:rPr lang="en-US" dirty="0" smtClean="0"/>
              <a:t> 128 micro controller </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25249" y="0"/>
            <a:ext cx="12682645" cy="6756400"/>
          </a:xfr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599"/>
            <a:ext cx="8596668" cy="755561"/>
          </a:xfrm>
        </p:spPr>
        <p:txBody>
          <a:bodyPr>
            <a:normAutofit/>
          </a:bodyPr>
          <a:lstStyle/>
          <a:p>
            <a:r>
              <a:rPr lang="en-US" dirty="0" smtClean="0"/>
              <a:t>PMU of Area 1 </a:t>
            </a:r>
            <a:endParaRPr lang="en-US" dirty="0"/>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6224214" y="888843"/>
            <a:ext cx="3371844" cy="5214451"/>
          </a:xfr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77049" y="888843"/>
            <a:ext cx="2514951" cy="952633"/>
          </a:xfrm>
          <a:prstGeom prst="rect">
            <a:avLst/>
          </a:prstGeom>
        </p:spPr>
      </p:pic>
      <p:sp>
        <p:nvSpPr>
          <p:cNvPr id="6" name="TextBox 5"/>
          <p:cNvSpPr txBox="1"/>
          <p:nvPr/>
        </p:nvSpPr>
        <p:spPr>
          <a:xfrm>
            <a:off x="10676586" y="1995821"/>
            <a:ext cx="1120462" cy="369332"/>
          </a:xfrm>
          <a:prstGeom prst="rect">
            <a:avLst/>
          </a:prstGeom>
          <a:noFill/>
        </p:spPr>
        <p:txBody>
          <a:bodyPr wrap="square" rtlCol="0">
            <a:spAutoFit/>
          </a:bodyPr>
          <a:lstStyle/>
          <a:p>
            <a:r>
              <a:rPr lang="en-US" dirty="0" smtClean="0"/>
              <a:t>PDC</a:t>
            </a:r>
            <a:endParaRPr lang="en-US" dirty="0"/>
          </a:p>
        </p:txBody>
      </p:sp>
      <p:sp>
        <p:nvSpPr>
          <p:cNvPr id="7" name="TextBox 6"/>
          <p:cNvSpPr txBox="1"/>
          <p:nvPr/>
        </p:nvSpPr>
        <p:spPr>
          <a:xfrm>
            <a:off x="566670" y="1519707"/>
            <a:ext cx="5576553" cy="923330"/>
          </a:xfrm>
          <a:prstGeom prst="rect">
            <a:avLst/>
          </a:prstGeom>
          <a:noFill/>
        </p:spPr>
        <p:txBody>
          <a:bodyPr wrap="square" rtlCol="0">
            <a:spAutoFit/>
          </a:bodyPr>
          <a:lstStyle/>
          <a:p>
            <a:r>
              <a:rPr lang="en-US" dirty="0" smtClean="0"/>
              <a:t>As show in fig The AVR(1) act as </a:t>
            </a:r>
            <a:r>
              <a:rPr lang="en-US" dirty="0" err="1" smtClean="0"/>
              <a:t>Pmu</a:t>
            </a:r>
            <a:r>
              <a:rPr lang="en-US" dirty="0" smtClean="0"/>
              <a:t> which Receive </a:t>
            </a:r>
            <a:endParaRPr lang="en-US" dirty="0" smtClean="0"/>
          </a:p>
          <a:p>
            <a:r>
              <a:rPr lang="en-US" dirty="0" smtClean="0"/>
              <a:t>Data and Send </a:t>
            </a:r>
            <a:r>
              <a:rPr lang="en-US" dirty="0" err="1" smtClean="0"/>
              <a:t>synchrophsor</a:t>
            </a:r>
            <a:r>
              <a:rPr lang="en-US" dirty="0" smtClean="0"/>
              <a:t> Value To PDC Via Ethernet connection </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231" y="2443037"/>
            <a:ext cx="3810437" cy="3175364"/>
          </a:xfrm>
          <a:prstGeom prst="rect">
            <a:avLst/>
          </a:prstGeom>
        </p:spPr>
      </p:pic>
      <p:sp>
        <p:nvSpPr>
          <p:cNvPr id="9" name="TextBox 8"/>
          <p:cNvSpPr txBox="1"/>
          <p:nvPr/>
        </p:nvSpPr>
        <p:spPr>
          <a:xfrm>
            <a:off x="1203013" y="5733962"/>
            <a:ext cx="3726417" cy="369332"/>
          </a:xfrm>
          <a:prstGeom prst="rect">
            <a:avLst/>
          </a:prstGeom>
          <a:noFill/>
        </p:spPr>
        <p:txBody>
          <a:bodyPr wrap="square" rtlCol="0">
            <a:spAutoFit/>
          </a:bodyPr>
          <a:lstStyle/>
          <a:p>
            <a:r>
              <a:rPr lang="en-US" dirty="0" smtClean="0"/>
              <a:t>Direct connection of C.S and V.T</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381000"/>
            <a:ext cx="8229600" cy="5867400"/>
          </a:xfrm>
        </p:spPr>
        <p:txBody>
          <a:bodyPr/>
          <a:lstStyle/>
          <a:p>
            <a:pPr marL="0" indent="0">
              <a:buNone/>
            </a:pPr>
            <a:r>
              <a:rPr lang="en-US" b="1" u="sng" dirty="0" smtClean="0">
                <a:solidFill>
                  <a:srgbClr val="FF0000"/>
                </a:solidFill>
                <a:latin typeface="Arial Black" panose="020B0A04020102020204" pitchFamily="34" charset="0"/>
              </a:rPr>
              <a:t>Our project is divided into two main parts:</a:t>
            </a:r>
            <a:endParaRPr lang="en-US" b="1" u="sng" dirty="0" smtClean="0">
              <a:solidFill>
                <a:srgbClr val="FF0000"/>
              </a:solidFill>
              <a:latin typeface="Arial Black" panose="020B0A04020102020204" pitchFamily="34" charset="0"/>
            </a:endParaRPr>
          </a:p>
          <a:p>
            <a:pPr marL="0" indent="0">
              <a:buNone/>
            </a:pPr>
            <a:r>
              <a:rPr lang="en-US" sz="2500" dirty="0" smtClean="0">
                <a:solidFill>
                  <a:srgbClr val="002060"/>
                </a:solidFill>
                <a:latin typeface="Arial" panose="020B0604020202020204" pitchFamily="34" charset="0"/>
                <a:cs typeface="Arial" panose="020B0604020202020204" pitchFamily="34" charset="0"/>
              </a:rPr>
              <a:t>A- hardware.</a:t>
            </a:r>
            <a:endParaRPr lang="en-US" sz="2500" dirty="0" smtClean="0">
              <a:solidFill>
                <a:srgbClr val="002060"/>
              </a:solidFill>
              <a:latin typeface="Arial" panose="020B0604020202020204" pitchFamily="34" charset="0"/>
              <a:cs typeface="Arial" panose="020B0604020202020204" pitchFamily="34" charset="0"/>
            </a:endParaRPr>
          </a:p>
          <a:p>
            <a:pPr marL="0" indent="0">
              <a:buNone/>
            </a:pPr>
            <a:r>
              <a:rPr lang="en-US" sz="2500" dirty="0" smtClean="0">
                <a:solidFill>
                  <a:srgbClr val="002060"/>
                </a:solidFill>
                <a:latin typeface="Arial" panose="020B0604020202020204" pitchFamily="34" charset="0"/>
                <a:cs typeface="Arial" panose="020B0604020202020204" pitchFamily="34" charset="0"/>
              </a:rPr>
              <a:t>B- software</a:t>
            </a:r>
            <a:r>
              <a:rPr lang="en-US" dirty="0">
                <a:solidFill>
                  <a:srgbClr val="002060"/>
                </a:solidFill>
                <a:latin typeface="Arial" panose="020B0604020202020204" pitchFamily="34" charset="0"/>
                <a:cs typeface="Arial" panose="020B0604020202020204" pitchFamily="34" charset="0"/>
              </a:rPr>
              <a:t>.</a:t>
            </a:r>
            <a:endParaRPr lang="en-US" dirty="0" smtClean="0">
              <a:solidFill>
                <a:srgbClr val="002060"/>
              </a:solidFill>
              <a:latin typeface="Arial" panose="020B0604020202020204" pitchFamily="34" charset="0"/>
              <a:cs typeface="Arial" panose="020B0604020202020204" pitchFamily="34" charset="0"/>
            </a:endParaRPr>
          </a:p>
          <a:p>
            <a:endParaRPr lang="en-US" dirty="0"/>
          </a:p>
        </p:txBody>
      </p:sp>
      <p:pic>
        <p:nvPicPr>
          <p:cNvPr id="4" name="Picture 3"/>
          <p:cNvPicPr/>
          <p:nvPr/>
        </p:nvPicPr>
        <p:blipFill>
          <a:blip r:embed="rId1">
            <a:extLst>
              <a:ext uri="{28A0092B-C50C-407E-A947-70E740481C1C}">
                <a14:useLocalDpi xmlns:a14="http://schemas.microsoft.com/office/drawing/2010/main" val="0"/>
              </a:ext>
            </a:extLst>
          </a:blip>
          <a:stretch>
            <a:fillRect/>
          </a:stretch>
        </p:blipFill>
        <p:spPr>
          <a:xfrm>
            <a:off x="2590800" y="2667000"/>
            <a:ext cx="6858000" cy="3886200"/>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PMU Of Area (2)</a:t>
            </a:r>
            <a:endParaRPr lang="en-US" dirty="0"/>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985582" y="1130278"/>
            <a:ext cx="3288420" cy="5273653"/>
          </a:xfr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2039" y="1130278"/>
            <a:ext cx="2514951" cy="952633"/>
          </a:xfrm>
          <a:prstGeom prst="rect">
            <a:avLst/>
          </a:prstGeom>
        </p:spPr>
      </p:pic>
      <p:sp>
        <p:nvSpPr>
          <p:cNvPr id="6" name="TextBox 5"/>
          <p:cNvSpPr txBox="1"/>
          <p:nvPr/>
        </p:nvSpPr>
        <p:spPr>
          <a:xfrm>
            <a:off x="553792" y="1545464"/>
            <a:ext cx="4726546" cy="923330"/>
          </a:xfrm>
          <a:prstGeom prst="rect">
            <a:avLst/>
          </a:prstGeom>
          <a:noFill/>
        </p:spPr>
        <p:txBody>
          <a:bodyPr wrap="square" rtlCol="0">
            <a:spAutoFit/>
          </a:bodyPr>
          <a:lstStyle/>
          <a:p>
            <a:r>
              <a:rPr lang="en-US" dirty="0" smtClean="0"/>
              <a:t>The AVR(2) act as </a:t>
            </a:r>
            <a:r>
              <a:rPr lang="en-US" dirty="0" err="1" smtClean="0"/>
              <a:t>pmu</a:t>
            </a:r>
            <a:r>
              <a:rPr lang="en-US" dirty="0" smtClean="0"/>
              <a:t> which send </a:t>
            </a:r>
            <a:r>
              <a:rPr lang="en-US" dirty="0" err="1" smtClean="0"/>
              <a:t>syncro-phsor</a:t>
            </a:r>
            <a:r>
              <a:rPr lang="en-US" dirty="0" smtClean="0"/>
              <a:t> data via protocol of standard 61-850-90-50 </a:t>
            </a:r>
            <a:endParaRPr lang="en-US" dirty="0"/>
          </a:p>
        </p:txBody>
      </p:sp>
      <p:sp>
        <p:nvSpPr>
          <p:cNvPr id="7" name="TextBox 6"/>
          <p:cNvSpPr txBox="1"/>
          <p:nvPr/>
        </p:nvSpPr>
        <p:spPr>
          <a:xfrm>
            <a:off x="425003" y="2768958"/>
            <a:ext cx="4855335" cy="923330"/>
          </a:xfrm>
          <a:prstGeom prst="rect">
            <a:avLst/>
          </a:prstGeom>
          <a:noFill/>
        </p:spPr>
        <p:txBody>
          <a:bodyPr wrap="square" rtlCol="0">
            <a:spAutoFit/>
          </a:bodyPr>
          <a:lstStyle/>
          <a:p>
            <a:r>
              <a:rPr lang="en-US" dirty="0" smtClean="0"/>
              <a:t>AND IT Will Presented BY :</a:t>
            </a:r>
            <a:endParaRPr lang="en-US" dirty="0" smtClean="0"/>
          </a:p>
          <a:p>
            <a:r>
              <a:rPr lang="en-US" dirty="0" smtClean="0"/>
              <a:t>Abdullah </a:t>
            </a:r>
            <a:r>
              <a:rPr lang="en-US" dirty="0" err="1"/>
              <a:t>A</a:t>
            </a:r>
            <a:r>
              <a:rPr lang="en-US" dirty="0" err="1" smtClean="0"/>
              <a:t>bdelhai</a:t>
            </a:r>
            <a:r>
              <a:rPr lang="en-US" dirty="0" smtClean="0"/>
              <a:t> </a:t>
            </a:r>
            <a:endParaRPr lang="en-US" dirty="0" smtClean="0"/>
          </a:p>
          <a:p>
            <a:r>
              <a:rPr lang="en-US" dirty="0" err="1" smtClean="0"/>
              <a:t>Bichoy</a:t>
            </a:r>
            <a:r>
              <a:rPr lang="en-US" dirty="0" smtClean="0"/>
              <a:t> </a:t>
            </a:r>
            <a:r>
              <a:rPr lang="en-US" dirty="0" err="1" smtClean="0"/>
              <a:t>Gurigus</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A </a:t>
            </a:r>
            <a:r>
              <a:rPr lang="en-US" dirty="0" err="1" smtClean="0"/>
              <a:t>phasor</a:t>
            </a:r>
            <a:r>
              <a:rPr lang="en-US" dirty="0" smtClean="0"/>
              <a:t> data concentrator collects </a:t>
            </a:r>
            <a:r>
              <a:rPr lang="en-US" dirty="0" err="1" smtClean="0"/>
              <a:t>phasor</a:t>
            </a:r>
            <a:r>
              <a:rPr lang="en-US" dirty="0" smtClean="0"/>
              <a:t> data from multiple PMUs or PDCs</a:t>
            </a:r>
            <a:endParaRPr lang="en-US" dirty="0" smtClean="0"/>
          </a:p>
          <a:p>
            <a:endParaRPr lang="en-US" dirty="0" smtClean="0"/>
          </a:p>
          <a:p>
            <a:r>
              <a:rPr lang="en-US" dirty="0" smtClean="0"/>
              <a:t>It </a:t>
            </a:r>
            <a:r>
              <a:rPr lang="en-US" dirty="0" err="1" smtClean="0"/>
              <a:t>alligns</a:t>
            </a:r>
            <a:r>
              <a:rPr lang="en-US" dirty="0" smtClean="0"/>
              <a:t> the data using time-tag to create a time-synchronized dataset</a:t>
            </a:r>
            <a:endParaRPr lang="en-US" dirty="0" smtClean="0"/>
          </a:p>
          <a:p>
            <a:endParaRPr lang="en-US" dirty="0" smtClean="0"/>
          </a:p>
          <a:p>
            <a:r>
              <a:rPr lang="en-US" dirty="0" smtClean="0"/>
              <a:t>It passes this data to other information system</a:t>
            </a:r>
            <a:endParaRPr lang="en-US" dirty="0" smtClean="0"/>
          </a:p>
          <a:p>
            <a:endParaRPr lang="en-US" dirty="0" smtClean="0"/>
          </a:p>
          <a:p>
            <a:r>
              <a:rPr lang="en-US" dirty="0" smtClean="0"/>
              <a:t>It also performs data quality checks</a:t>
            </a:r>
            <a:endParaRPr lang="en-US" dirty="0" smtClean="0"/>
          </a:p>
          <a:p>
            <a:endParaRPr lang="en-US" dirty="0"/>
          </a:p>
        </p:txBody>
      </p:sp>
      <p:sp>
        <p:nvSpPr>
          <p:cNvPr id="2" name="Title 1"/>
          <p:cNvSpPr>
            <a:spLocks noGrp="1"/>
          </p:cNvSpPr>
          <p:nvPr>
            <p:ph type="title"/>
          </p:nvPr>
        </p:nvSpPr>
        <p:spPr/>
        <p:txBody>
          <a:bodyPr/>
          <a:lstStyle/>
          <a:p>
            <a:r>
              <a:rPr lang="en-US" dirty="0" err="1" smtClean="0">
                <a:ln/>
                <a:solidFill>
                  <a:schemeClr val="tx1"/>
                </a:solidFill>
                <a:effectLst>
                  <a:outerShdw blurRad="38100" dist="19050" dir="2700000" algn="tl" rotWithShape="0">
                    <a:schemeClr val="dk1">
                      <a:alpha val="40000"/>
                    </a:schemeClr>
                  </a:outerShdw>
                </a:effectLst>
              </a:rPr>
              <a:t>Phasor</a:t>
            </a:r>
            <a:r>
              <a:rPr lang="en-US" dirty="0" smtClean="0">
                <a:ln/>
                <a:solidFill>
                  <a:schemeClr val="tx1"/>
                </a:solidFill>
                <a:effectLst>
                  <a:outerShdw blurRad="38100" dist="19050" dir="2700000" algn="tl" rotWithShape="0">
                    <a:schemeClr val="dk1">
                      <a:alpha val="40000"/>
                    </a:schemeClr>
                  </a:outerShdw>
                </a:effectLst>
              </a:rPr>
              <a:t> Data Concentrator (PDC)</a:t>
            </a:r>
            <a:endParaRPr lang="en-US" dirty="0" smtClean="0">
              <a:ln/>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Untitled1.png"/>
          <p:cNvPicPr>
            <a:picLocks noGrp="1" noChangeAspect="1"/>
          </p:cNvPicPr>
          <p:nvPr>
            <p:ph idx="1"/>
          </p:nvPr>
        </p:nvPicPr>
        <p:blipFill>
          <a:blip r:embed="rId1"/>
          <a:stretch>
            <a:fillRect/>
          </a:stretch>
        </p:blipFill>
        <p:spPr>
          <a:xfrm>
            <a:off x="2057400" y="1752600"/>
            <a:ext cx="8229600" cy="4191000"/>
          </a:xfrm>
        </p:spPr>
      </p:pic>
      <p:sp>
        <p:nvSpPr>
          <p:cNvPr id="3" name="Title 2"/>
          <p:cNvSpPr>
            <a:spLocks noGrp="1"/>
          </p:cNvSpPr>
          <p:nvPr>
            <p:ph type="title"/>
          </p:nvPr>
        </p:nvSpPr>
        <p:spPr/>
        <p:txBody>
          <a:bodyPr/>
          <a:lstStyle/>
          <a:p>
            <a:r>
              <a:rPr lang="en-US" dirty="0" err="1" smtClean="0">
                <a:effectLst>
                  <a:outerShdw blurRad="38100" dist="19050" dir="2700000" algn="tl" rotWithShape="0">
                    <a:schemeClr val="dk1">
                      <a:alpha val="40000"/>
                    </a:schemeClr>
                  </a:outerShdw>
                </a:effectLst>
                <a:sym typeface="+mn-ea"/>
              </a:rPr>
              <a:t>Phasor</a:t>
            </a:r>
            <a:r>
              <a:rPr lang="en-US" dirty="0" smtClean="0">
                <a:effectLst>
                  <a:outerShdw blurRad="38100" dist="19050" dir="2700000" algn="tl" rotWithShape="0">
                    <a:schemeClr val="dk1">
                      <a:alpha val="40000"/>
                    </a:schemeClr>
                  </a:outerShdw>
                </a:effectLst>
                <a:sym typeface="+mn-ea"/>
              </a:rPr>
              <a:t> Data Concentrator (PDC)</a:t>
            </a: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smtClean="0"/>
              <a:t>PDC store </a:t>
            </a:r>
            <a:r>
              <a:rPr lang="en-US" dirty="0" err="1" smtClean="0"/>
              <a:t>phasor</a:t>
            </a:r>
            <a:r>
              <a:rPr lang="en-US" dirty="0" smtClean="0"/>
              <a:t> data so it can be used in applications with slower sample rates such as Supervisory control and data acquisition (SCADA)</a:t>
            </a:r>
            <a:endParaRPr lang="en-US" dirty="0" smtClean="0"/>
          </a:p>
          <a:p>
            <a:endParaRPr lang="en-US" dirty="0" smtClean="0"/>
          </a:p>
          <a:p>
            <a:r>
              <a:rPr lang="en-US" dirty="0" smtClean="0"/>
              <a:t>The real-time data broadcasting capability enables us to make us of aligned time data</a:t>
            </a:r>
            <a:endParaRPr lang="en-US" dirty="0" smtClean="0"/>
          </a:p>
          <a:p>
            <a:endParaRPr lang="en-US" dirty="0" smtClean="0"/>
          </a:p>
          <a:p>
            <a:r>
              <a:rPr lang="en-US" dirty="0" smtClean="0"/>
              <a:t>Each measurement carries a precise time stamp take from GPS module so that the entire system can be analyzed at any moment</a:t>
            </a:r>
            <a:endParaRPr lang="en-US" dirty="0" smtClean="0"/>
          </a:p>
          <a:p>
            <a:endParaRPr lang="en-US" dirty="0"/>
          </a:p>
        </p:txBody>
      </p:sp>
      <p:sp>
        <p:nvSpPr>
          <p:cNvPr id="3" name="Title 2"/>
          <p:cNvSpPr>
            <a:spLocks noGrp="1"/>
          </p:cNvSpPr>
          <p:nvPr>
            <p:ph type="title"/>
          </p:nvPr>
        </p:nvSpPr>
        <p:spPr/>
        <p:txBody>
          <a:bodyPr/>
          <a:lstStyle/>
          <a:p>
            <a:r>
              <a:rPr lang="en-US" dirty="0" err="1" smtClean="0">
                <a:effectLst>
                  <a:outerShdw blurRad="38100" dist="19050" dir="2700000" algn="tl" rotWithShape="0">
                    <a:schemeClr val="dk1">
                      <a:alpha val="40000"/>
                    </a:schemeClr>
                  </a:outerShdw>
                </a:effectLst>
                <a:sym typeface="+mn-ea"/>
              </a:rPr>
              <a:t>Phasor</a:t>
            </a:r>
            <a:r>
              <a:rPr lang="en-US" dirty="0" smtClean="0">
                <a:effectLst>
                  <a:outerShdw blurRad="38100" dist="19050" dir="2700000" algn="tl" rotWithShape="0">
                    <a:schemeClr val="dk1">
                      <a:alpha val="40000"/>
                    </a:schemeClr>
                  </a:outerShdw>
                </a:effectLst>
                <a:sym typeface="+mn-ea"/>
              </a:rPr>
              <a:t> Data Concentrator (PDC)</a:t>
            </a: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The function of PDC can vary depending on its role between PMUs, There are 3 levels of PDC as shown below</a:t>
            </a:r>
            <a:endParaRPr lang="en-US" dirty="0" smtClean="0"/>
          </a:p>
          <a:p>
            <a:endParaRPr lang="en-US" dirty="0" smtClean="0"/>
          </a:p>
          <a:p>
            <a:r>
              <a:rPr lang="en-US" dirty="0" smtClean="0"/>
              <a:t>Local PDC</a:t>
            </a:r>
            <a:endParaRPr lang="en-US" dirty="0" smtClean="0"/>
          </a:p>
          <a:p>
            <a:r>
              <a:rPr lang="en-US" dirty="0" smtClean="0"/>
              <a:t>Corporate PDC</a:t>
            </a:r>
            <a:endParaRPr lang="en-US" dirty="0" smtClean="0"/>
          </a:p>
          <a:p>
            <a:r>
              <a:rPr lang="en-US" dirty="0" smtClean="0"/>
              <a:t>Super PDC</a:t>
            </a:r>
            <a:endParaRPr lang="en-US" dirty="0"/>
          </a:p>
        </p:txBody>
      </p:sp>
      <p:sp>
        <p:nvSpPr>
          <p:cNvPr id="3" name="Title 2"/>
          <p:cNvSpPr>
            <a:spLocks noGrp="1"/>
          </p:cNvSpPr>
          <p:nvPr>
            <p:ph type="title"/>
          </p:nvPr>
        </p:nvSpPr>
        <p:spPr/>
        <p:txBody>
          <a:bodyPr/>
          <a:lstStyle/>
          <a:p>
            <a:r>
              <a:rPr lang="en-US" dirty="0" smtClean="0"/>
              <a:t>PDC levels</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Untitled.png"/>
          <p:cNvPicPr>
            <a:picLocks noGrp="1" noChangeAspect="1"/>
          </p:cNvPicPr>
          <p:nvPr>
            <p:ph idx="1"/>
          </p:nvPr>
        </p:nvPicPr>
        <p:blipFill>
          <a:blip r:embed="rId1"/>
          <a:stretch>
            <a:fillRect/>
          </a:stretch>
        </p:blipFill>
        <p:spPr>
          <a:xfrm>
            <a:off x="1981200" y="1829186"/>
            <a:ext cx="8229600" cy="4038214"/>
          </a:xfrm>
        </p:spPr>
      </p:pic>
      <p:sp>
        <p:nvSpPr>
          <p:cNvPr id="3" name="Title 2"/>
          <p:cNvSpPr>
            <a:spLocks noGrp="1"/>
          </p:cNvSpPr>
          <p:nvPr>
            <p:ph type="title"/>
          </p:nvPr>
        </p:nvSpPr>
        <p:spPr/>
        <p:txBody>
          <a:bodyPr/>
          <a:lstStyle/>
          <a:p>
            <a:r>
              <a:rPr lang="en-US" dirty="0" smtClean="0"/>
              <a:t>PDC Levels</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In our project we used AT mega 128 microcontroller as a PDC</a:t>
            </a:r>
            <a:endParaRPr lang="en-US" dirty="0" smtClean="0"/>
          </a:p>
          <a:p>
            <a:endParaRPr lang="en-US" dirty="0" smtClean="0"/>
          </a:p>
          <a:p>
            <a:r>
              <a:rPr lang="en-US" dirty="0" smtClean="0"/>
              <a:t>Its illustrated as AVR(3) which stores </a:t>
            </a:r>
            <a:r>
              <a:rPr lang="en-US" dirty="0" err="1" smtClean="0"/>
              <a:t>phasor</a:t>
            </a:r>
            <a:r>
              <a:rPr lang="en-US" dirty="0" smtClean="0"/>
              <a:t> data from the PMUs [AVR(1) and AVR(2)] and transmit them to the HMI (Human machine interface) smart screen to view the current and voltage synchronized measurements</a:t>
            </a:r>
            <a:endParaRPr lang="en-US" dirty="0"/>
          </a:p>
        </p:txBody>
      </p:sp>
      <p:sp>
        <p:nvSpPr>
          <p:cNvPr id="3" name="Title 2"/>
          <p:cNvSpPr>
            <a:spLocks noGrp="1"/>
          </p:cNvSpPr>
          <p:nvPr>
            <p:ph type="title"/>
          </p:nvPr>
        </p:nvSpPr>
        <p:spPr/>
        <p:txBody>
          <a:bodyPr/>
          <a:lstStyle/>
          <a:p>
            <a:r>
              <a:rPr lang="en-US" dirty="0" smtClean="0"/>
              <a:t>Application</a:t>
            </a:r>
            <a:endParaRPr lang="en-US"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724400" y="4800600"/>
            <a:ext cx="2963333" cy="18288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000" b="1" u="sng" dirty="0">
                <a:solidFill>
                  <a:srgbClr val="FF0000"/>
                </a:solidFill>
                <a:effectLst>
                  <a:outerShdw blurRad="38100" dist="38100" dir="2700000" algn="tl">
                    <a:srgbClr val="000000">
                      <a:alpha val="43137"/>
                    </a:srgbClr>
                  </a:outerShdw>
                </a:effectLst>
              </a:rPr>
              <a:t>Transfer outside of the substation</a:t>
            </a:r>
            <a:endParaRPr lang="en-US" sz="4000" b="1" u="sng" dirty="0">
              <a:solidFill>
                <a:srgbClr val="FF0000"/>
              </a:solidFill>
              <a:effectLst>
                <a:outerShdw blurRad="38100" dist="38100" dir="2700000" algn="tl">
                  <a:srgbClr val="000000">
                    <a:alpha val="43137"/>
                  </a:srgbClr>
                </a:outerShdw>
              </a:effectLs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4381" y="1816389"/>
            <a:ext cx="10515600" cy="1721138"/>
          </a:xfrm>
        </p:spPr>
        <p:txBody>
          <a:bodyPr>
            <a:normAutofit/>
          </a:bodyPr>
          <a:lstStyle/>
          <a:p>
            <a:r>
              <a:rPr lang="en-US" sz="3600" dirty="0"/>
              <a:t>In IEC 61850, SV,GOOSE services data is inside substation  ,these communication protocols are over Ethernet inside a substation.</a:t>
            </a:r>
            <a:endParaRPr lang="en-US" sz="36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There </a:t>
            </a:r>
            <a:r>
              <a:rPr lang="en-US" dirty="0"/>
              <a:t>are two options introduced :</a:t>
            </a:r>
            <a:endParaRPr lang="en-US" dirty="0"/>
          </a:p>
        </p:txBody>
      </p:sp>
      <p:sp>
        <p:nvSpPr>
          <p:cNvPr id="3" name="Content Placeholder 2"/>
          <p:cNvSpPr>
            <a:spLocks noGrp="1"/>
          </p:cNvSpPr>
          <p:nvPr>
            <p:ph idx="1"/>
          </p:nvPr>
        </p:nvSpPr>
        <p:spPr>
          <a:xfrm>
            <a:off x="767080" y="1040534"/>
            <a:ext cx="10515600" cy="3466811"/>
          </a:xfrm>
        </p:spPr>
        <p:txBody>
          <a:bodyPr/>
          <a:lstStyle/>
          <a:p>
            <a:pPr lvl="1"/>
            <a:r>
              <a:rPr lang="en-US" sz="3200" dirty="0" smtClean="0"/>
              <a:t>1) </a:t>
            </a:r>
            <a:r>
              <a:rPr lang="en-US" sz="3200" dirty="0"/>
              <a:t>Internet Protocols (IP) networks (UDP/TCP)</a:t>
            </a:r>
            <a:endParaRPr lang="en-US" sz="3200" dirty="0"/>
          </a:p>
          <a:p>
            <a:pPr lvl="2"/>
            <a:r>
              <a:rPr lang="en-US" sz="2800" dirty="0"/>
              <a:t>In this mechanism, </a:t>
            </a:r>
            <a:r>
              <a:rPr lang="en-US" sz="2800" u="sng" dirty="0"/>
              <a:t>SV and GOOSE </a:t>
            </a:r>
            <a:r>
              <a:rPr lang="en-US" sz="2800" dirty="0"/>
              <a:t>services are communicated via IP networks.</a:t>
            </a:r>
            <a:endParaRPr lang="en-US" sz="2800" dirty="0"/>
          </a:p>
          <a:p>
            <a:pPr lvl="2"/>
            <a:r>
              <a:rPr lang="en-US" sz="2800" dirty="0"/>
              <a:t>Used when if the delays of the communication network are acceptable for particular WAMPAC applications.</a:t>
            </a:r>
            <a:endParaRPr lang="en-US" sz="2800" dirty="0"/>
          </a:p>
          <a:p>
            <a:pPr lvl="2"/>
            <a:endParaRPr lang="en-US" sz="2800" dirty="0"/>
          </a:p>
          <a:p>
            <a:pPr lvl="1"/>
            <a:r>
              <a:rPr lang="en-US" sz="2800" dirty="0" smtClean="0">
                <a:sym typeface="+mn-ea"/>
              </a:rPr>
              <a:t>2)Tunneling </a:t>
            </a:r>
            <a:endParaRPr lang="en-US" sz="2800" dirty="0"/>
          </a:p>
          <a:p>
            <a:pPr lvl="2"/>
            <a:r>
              <a:rPr lang="en-US" sz="2800" dirty="0">
                <a:sym typeface="+mn-ea"/>
              </a:rPr>
              <a:t>SV, GOOSE is tunneled across some high speed communication networks (Fiber Optics).</a:t>
            </a:r>
            <a:endParaRPr lang="en-US" sz="2800" dirty="0"/>
          </a:p>
          <a:p>
            <a:pPr lvl="3"/>
            <a:r>
              <a:rPr lang="en-US" sz="2800" dirty="0">
                <a:sym typeface="+mn-ea"/>
              </a:rPr>
              <a:t>Very High Speed.</a:t>
            </a:r>
            <a:endParaRPr lang="en-US" sz="2800" dirty="0"/>
          </a:p>
          <a:p>
            <a:pPr lvl="2"/>
            <a:endParaRPr lang="en-US" sz="2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52400"/>
            <a:ext cx="8229600" cy="5973763"/>
          </a:xfrm>
        </p:spPr>
        <p:txBody>
          <a:bodyPr>
            <a:normAutofit/>
          </a:bodyPr>
          <a:lstStyle/>
          <a:p>
            <a:pPr marL="0" indent="0">
              <a:buNone/>
            </a:pPr>
            <a:r>
              <a:rPr lang="en-US" i="1" u="sng" dirty="0" smtClean="0">
                <a:solidFill>
                  <a:srgbClr val="FF0000"/>
                </a:solidFill>
                <a:latin typeface="Arial Black" panose="020B0A04020102020204" pitchFamily="34" charset="0"/>
              </a:rPr>
              <a:t>A- hardware </a:t>
            </a:r>
            <a:r>
              <a:rPr lang="en-US" i="1" u="sng" dirty="0">
                <a:solidFill>
                  <a:srgbClr val="FF0000"/>
                </a:solidFill>
                <a:latin typeface="Arial Black" panose="020B0A04020102020204" pitchFamily="34" charset="0"/>
              </a:rPr>
              <a:t>d</a:t>
            </a:r>
            <a:r>
              <a:rPr lang="en-US" i="1" u="sng" dirty="0" smtClean="0">
                <a:solidFill>
                  <a:srgbClr val="FF0000"/>
                </a:solidFill>
                <a:latin typeface="Arial Black" panose="020B0A04020102020204" pitchFamily="34" charset="0"/>
              </a:rPr>
              <a:t>ivided into :</a:t>
            </a:r>
            <a:endParaRPr lang="en-US" i="1" u="sng" dirty="0" smtClean="0">
              <a:solidFill>
                <a:srgbClr val="FF0000"/>
              </a:solidFill>
              <a:latin typeface="Arial Black" panose="020B0A04020102020204" pitchFamily="34" charset="0"/>
            </a:endParaRPr>
          </a:p>
          <a:p>
            <a:pPr marL="0" lvl="0" indent="0">
              <a:buNone/>
            </a:pPr>
            <a:r>
              <a:rPr lang="en-US" sz="2500" b="1" dirty="0" smtClean="0">
                <a:solidFill>
                  <a:srgbClr val="002060"/>
                </a:solidFill>
                <a:latin typeface="Arial" panose="020B0604020202020204" pitchFamily="34" charset="0"/>
                <a:cs typeface="Arial" panose="020B0604020202020204" pitchFamily="34" charset="0"/>
              </a:rPr>
              <a:t>A- </a:t>
            </a:r>
            <a:r>
              <a:rPr lang="en-US" sz="2500" dirty="0" smtClean="0">
                <a:solidFill>
                  <a:srgbClr val="002060"/>
                </a:solidFill>
                <a:latin typeface="Arial" panose="020B0604020202020204" pitchFamily="34" charset="0"/>
                <a:cs typeface="Arial" panose="020B0604020202020204" pitchFamily="34" charset="0"/>
              </a:rPr>
              <a:t> </a:t>
            </a:r>
            <a:r>
              <a:rPr lang="en-US" sz="2500" b="1" dirty="0" smtClean="0">
                <a:solidFill>
                  <a:srgbClr val="002060"/>
                </a:solidFill>
                <a:latin typeface="Arial" panose="020B0604020202020204" pitchFamily="34" charset="0"/>
                <a:cs typeface="Arial" panose="020B0604020202020204" pitchFamily="34" charset="0"/>
              </a:rPr>
              <a:t>2 </a:t>
            </a:r>
            <a:r>
              <a:rPr lang="en-US" sz="2500" b="1" dirty="0">
                <a:solidFill>
                  <a:srgbClr val="002060"/>
                </a:solidFill>
                <a:latin typeface="Arial" panose="020B0604020202020204" pitchFamily="34" charset="0"/>
                <a:cs typeface="Arial" panose="020B0604020202020204" pitchFamily="34" charset="0"/>
              </a:rPr>
              <a:t>transformers 1.5 MVA </a:t>
            </a:r>
            <a:r>
              <a:rPr lang="en-US" sz="2500" b="1" dirty="0" smtClean="0">
                <a:solidFill>
                  <a:srgbClr val="002060"/>
                </a:solidFill>
                <a:latin typeface="Arial" panose="020B0604020202020204" pitchFamily="34" charset="0"/>
                <a:cs typeface="Arial" panose="020B0604020202020204" pitchFamily="34" charset="0"/>
              </a:rPr>
              <a:t>:</a:t>
            </a:r>
            <a:endParaRPr lang="en-US" sz="2500" b="1" dirty="0">
              <a:solidFill>
                <a:srgbClr val="002060"/>
              </a:solidFill>
              <a:latin typeface="Arial" panose="020B0604020202020204" pitchFamily="34" charset="0"/>
              <a:cs typeface="Arial" panose="020B0604020202020204" pitchFamily="34" charset="0"/>
            </a:endParaRPr>
          </a:p>
          <a:p>
            <a:pPr marL="0" indent="0">
              <a:buNone/>
            </a:pPr>
            <a:r>
              <a:rPr lang="en-US" sz="2200" b="1" dirty="0" smtClean="0">
                <a:latin typeface="Arial" panose="020B0604020202020204" pitchFamily="34" charset="0"/>
                <a:cs typeface="Arial" panose="020B0604020202020204" pitchFamily="34" charset="0"/>
              </a:rPr>
              <a:t>- We </a:t>
            </a:r>
            <a:r>
              <a:rPr lang="en-US" sz="2200" b="1" dirty="0">
                <a:latin typeface="Arial" panose="020B0604020202020204" pitchFamily="34" charset="0"/>
                <a:cs typeface="Arial" panose="020B0604020202020204" pitchFamily="34" charset="0"/>
              </a:rPr>
              <a:t>used two transformers that convert the voltage from 380 to 220 volts by a delta connection to a star </a:t>
            </a:r>
            <a:r>
              <a:rPr lang="en-US" sz="2200" b="1" dirty="0" smtClean="0">
                <a:latin typeface="Arial" panose="020B0604020202020204" pitchFamily="34" charset="0"/>
                <a:cs typeface="Arial" panose="020B0604020202020204" pitchFamily="34" charset="0"/>
              </a:rPr>
              <a:t>connection .</a:t>
            </a:r>
            <a:endParaRPr lang="en-US" sz="2200" b="1" dirty="0" smtClean="0">
              <a:latin typeface="Arial" panose="020B0604020202020204" pitchFamily="34" charset="0"/>
              <a:cs typeface="Arial" panose="020B0604020202020204" pitchFamily="34" charset="0"/>
            </a:endParaRPr>
          </a:p>
          <a:p>
            <a:pPr marL="0" indent="0">
              <a:buNone/>
            </a:pPr>
            <a:r>
              <a:rPr lang="en-US" sz="2200" b="1" dirty="0" smtClean="0">
                <a:latin typeface="Arial" panose="020B0604020202020204" pitchFamily="34" charset="0"/>
                <a:cs typeface="Arial" panose="020B0604020202020204" pitchFamily="34" charset="0"/>
              </a:rPr>
              <a:t>-  </a:t>
            </a:r>
            <a:r>
              <a:rPr lang="en-US" sz="2200" b="1" dirty="0">
                <a:latin typeface="Arial" panose="020B0604020202020204" pitchFamily="34" charset="0"/>
                <a:cs typeface="Arial" panose="020B0604020202020204" pitchFamily="34" charset="0"/>
              </a:rPr>
              <a:t>We used the transformers in this MVA to cope with the loads and </a:t>
            </a:r>
            <a:r>
              <a:rPr lang="en-US" sz="2200" b="1" dirty="0" smtClean="0">
                <a:latin typeface="Arial" panose="020B0604020202020204" pitchFamily="34" charset="0"/>
                <a:cs typeface="Arial" panose="020B0604020202020204" pitchFamily="34" charset="0"/>
              </a:rPr>
              <a:t>transmission lines manufactured for this project .      </a:t>
            </a:r>
            <a:endParaRPr lang="en-US" sz="2200" dirty="0" smtClean="0">
              <a:latin typeface="Arial" panose="020B0604020202020204" pitchFamily="34" charset="0"/>
              <a:cs typeface="Arial" panose="020B0604020202020204" pitchFamily="34" charset="0"/>
            </a:endParaRPr>
          </a:p>
          <a:p>
            <a:endParaRPr lang="en-US" dirty="0"/>
          </a:p>
          <a:p>
            <a:pPr marL="0" indent="0">
              <a:buNone/>
            </a:pPr>
            <a:endParaRPr lang="en-US" dirty="0"/>
          </a:p>
          <a:p>
            <a:pPr marL="0" indent="0">
              <a:buNone/>
            </a:pPr>
            <a:endParaRPr lang="en-US" dirty="0" smtClean="0"/>
          </a:p>
        </p:txBody>
      </p:sp>
      <p:pic>
        <p:nvPicPr>
          <p:cNvPr id="6" name="Picture 5" descr="ÙØªÙØ¬Ø© Ø¨Ø­Ø« Ø§ÙØµÙØ± Ø¹Ù âªtransformers 3 phaseâ¬â"/>
          <p:cNvPicPr/>
          <p:nvPr/>
        </p:nvPicPr>
        <p:blipFill>
          <a:blip r:embed="rId1">
            <a:extLst>
              <a:ext uri="{28A0092B-C50C-407E-A947-70E740481C1C}">
                <a14:useLocalDpi xmlns:a14="http://schemas.microsoft.com/office/drawing/2010/main" val="0"/>
              </a:ext>
            </a:extLst>
          </a:blip>
          <a:srcRect/>
          <a:stretch>
            <a:fillRect/>
          </a:stretch>
        </p:blipFill>
        <p:spPr bwMode="auto">
          <a:xfrm>
            <a:off x="3714750" y="3124200"/>
            <a:ext cx="4762500" cy="3200400"/>
          </a:xfrm>
          <a:prstGeom prst="rect">
            <a:avLst/>
          </a:prstGeom>
          <a:noFill/>
          <a:ln>
            <a:noFill/>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Protocols uses across the internet</a:t>
            </a:r>
            <a:endParaRPr lang="en-US" dirty="0"/>
          </a:p>
        </p:txBody>
      </p:sp>
      <p:graphicFrame>
        <p:nvGraphicFramePr>
          <p:cNvPr id="4" name="Content Placeholder 3"/>
          <p:cNvGraphicFramePr>
            <a:graphicFrameLocks noGrp="1"/>
          </p:cNvGraphicFramePr>
          <p:nvPr>
            <p:ph idx="1"/>
          </p:nvPr>
        </p:nvGraphicFramePr>
        <p:xfrm>
          <a:off x="838200" y="1825625"/>
          <a:ext cx="10515600" cy="3928194"/>
        </p:xfrm>
        <a:graphic>
          <a:graphicData uri="http://schemas.openxmlformats.org/drawingml/2006/table">
            <a:tbl>
              <a:tblPr firstRow="1" bandRow="1">
                <a:tableStyleId>{5C22544A-7EE6-4342-B048-85BDC9FD1C3A}</a:tableStyleId>
              </a:tblPr>
              <a:tblGrid>
                <a:gridCol w="5257800"/>
                <a:gridCol w="5257800"/>
              </a:tblGrid>
              <a:tr h="3928194">
                <a:tc>
                  <a:txBody>
                    <a:bodyPr/>
                    <a:lstStyle/>
                    <a:p>
                      <a:pPr algn="ctr"/>
                      <a:r>
                        <a:rPr lang="en-US" sz="2800" dirty="0" smtClean="0"/>
                        <a:t>TCP/IP</a:t>
                      </a:r>
                      <a:endParaRPr lang="en-US" sz="2800" dirty="0" smtClean="0"/>
                    </a:p>
                    <a:p>
                      <a:pPr algn="l"/>
                      <a:endParaRPr lang="en-US" sz="2800" dirty="0" smtClean="0"/>
                    </a:p>
                    <a:p>
                      <a:pPr algn="l"/>
                      <a:r>
                        <a:rPr lang="en-US" sz="2800" dirty="0" smtClean="0"/>
                        <a:t>Stands For : </a:t>
                      </a:r>
                      <a:r>
                        <a:rPr lang="en-US" sz="1800" b="0" i="0" kern="1200" dirty="0" smtClean="0">
                          <a:solidFill>
                            <a:schemeClr val="lt1"/>
                          </a:solidFill>
                          <a:effectLst/>
                          <a:latin typeface="+mn-lt"/>
                          <a:ea typeface="+mn-ea"/>
                          <a:cs typeface="+mn-cs"/>
                        </a:rPr>
                        <a:t> </a:t>
                      </a:r>
                      <a:r>
                        <a:rPr lang="en-US" sz="2400" b="0" i="0" kern="1200" dirty="0" smtClean="0">
                          <a:solidFill>
                            <a:schemeClr val="lt1"/>
                          </a:solidFill>
                          <a:effectLst/>
                          <a:latin typeface="+mn-lt"/>
                          <a:ea typeface="+mn-ea"/>
                          <a:cs typeface="+mn-cs"/>
                        </a:rPr>
                        <a:t>Transmission Control Protocol.</a:t>
                      </a:r>
                      <a:endParaRPr lang="en-US" sz="2400" b="0" i="0" kern="1200" dirty="0" smtClean="0">
                        <a:solidFill>
                          <a:schemeClr val="lt1"/>
                        </a:solidFill>
                        <a:effectLst/>
                        <a:latin typeface="+mn-lt"/>
                        <a:ea typeface="+mn-ea"/>
                        <a:cs typeface="+mn-cs"/>
                      </a:endParaRPr>
                    </a:p>
                    <a:p>
                      <a:pPr algn="l"/>
                      <a:r>
                        <a:rPr lang="en-US" sz="2400" b="0" i="0" kern="1200" dirty="0" smtClean="0">
                          <a:solidFill>
                            <a:schemeClr val="lt1"/>
                          </a:solidFill>
                          <a:effectLst/>
                          <a:latin typeface="+mn-lt"/>
                          <a:ea typeface="+mn-ea"/>
                          <a:cs typeface="+mn-cs"/>
                        </a:rPr>
                        <a:t>requires a handshake in which the receiver agrees to the communication before the data is sent.</a:t>
                      </a:r>
                      <a:endParaRPr lang="en-US" sz="2400" b="0" i="0" kern="1200" dirty="0" smtClean="0">
                        <a:solidFill>
                          <a:schemeClr val="lt1"/>
                        </a:solidFill>
                        <a:effectLst/>
                        <a:latin typeface="+mn-lt"/>
                        <a:ea typeface="+mn-ea"/>
                        <a:cs typeface="+mn-cs"/>
                      </a:endParaRPr>
                    </a:p>
                    <a:p>
                      <a:pPr algn="l"/>
                      <a:endParaRPr lang="en-US" sz="2400" b="0" i="0" kern="1200" dirty="0" smtClean="0">
                        <a:solidFill>
                          <a:schemeClr val="lt1"/>
                        </a:solidFill>
                        <a:effectLst/>
                        <a:latin typeface="+mn-lt"/>
                        <a:ea typeface="+mn-ea"/>
                        <a:cs typeface="+mn-cs"/>
                      </a:endParaRPr>
                    </a:p>
                    <a:p>
                      <a:pPr algn="l"/>
                      <a:r>
                        <a:rPr lang="en-US" sz="2400" b="0" i="0" kern="1200" dirty="0" smtClean="0">
                          <a:solidFill>
                            <a:schemeClr val="lt1"/>
                          </a:solidFill>
                          <a:effectLst/>
                          <a:latin typeface="+mn-lt"/>
                          <a:ea typeface="+mn-ea"/>
                          <a:cs typeface="+mn-cs"/>
                        </a:rPr>
                        <a:t>Data sends in </a:t>
                      </a:r>
                      <a:r>
                        <a:rPr lang="en-US" sz="2400" b="0" i="0" kern="1200" dirty="0" err="1" smtClean="0">
                          <a:solidFill>
                            <a:schemeClr val="lt1"/>
                          </a:solidFill>
                          <a:effectLst/>
                          <a:latin typeface="+mn-lt"/>
                          <a:ea typeface="+mn-ea"/>
                          <a:cs typeface="+mn-cs"/>
                        </a:rPr>
                        <a:t>chuncks</a:t>
                      </a:r>
                      <a:r>
                        <a:rPr lang="en-US" sz="2400" b="0" i="0" kern="1200" dirty="0" smtClean="0">
                          <a:solidFill>
                            <a:schemeClr val="lt1"/>
                          </a:solidFill>
                          <a:effectLst/>
                          <a:latin typeface="+mn-lt"/>
                          <a:ea typeface="+mn-ea"/>
                          <a:cs typeface="+mn-cs"/>
                        </a:rPr>
                        <a:t>.</a:t>
                      </a:r>
                      <a:endParaRPr lang="en-US" sz="2400" dirty="0" smtClean="0"/>
                    </a:p>
                  </a:txBody>
                  <a:tcPr/>
                </a:tc>
                <a:tc>
                  <a:txBody>
                    <a:bodyPr/>
                    <a:lstStyle/>
                    <a:p>
                      <a:pPr algn="ctr"/>
                      <a:r>
                        <a:rPr lang="en-US" sz="2800" dirty="0" smtClean="0"/>
                        <a:t>UDP/IP</a:t>
                      </a:r>
                      <a:endParaRPr lang="en-US" sz="2800" dirty="0" smtClean="0"/>
                    </a:p>
                    <a:p>
                      <a:pPr algn="ctr"/>
                      <a:endParaRPr lang="en-US" dirty="0" smtClean="0"/>
                    </a:p>
                    <a:p>
                      <a:pPr marL="0" marR="0" indent="0" algn="l" defTabSz="914400" rtl="0" eaLnBrk="1" fontAlgn="auto" latinLnBrk="0" hangingPunct="1">
                        <a:lnSpc>
                          <a:spcPct val="100000"/>
                        </a:lnSpc>
                        <a:spcBef>
                          <a:spcPts val="0"/>
                        </a:spcBef>
                        <a:spcAft>
                          <a:spcPts val="0"/>
                        </a:spcAft>
                        <a:buClrTx/>
                        <a:buSzTx/>
                        <a:buFontTx/>
                        <a:buNone/>
                        <a:defRPr/>
                      </a:pPr>
                      <a:r>
                        <a:rPr lang="en-US" sz="2400" b="0" i="0" kern="1200" dirty="0" smtClean="0">
                          <a:solidFill>
                            <a:schemeClr val="lt1"/>
                          </a:solidFill>
                          <a:effectLst/>
                          <a:latin typeface="+mn-lt"/>
                          <a:ea typeface="+mn-ea"/>
                          <a:cs typeface="+mn-cs"/>
                        </a:rPr>
                        <a:t>User Datagram Protocol.</a:t>
                      </a:r>
                      <a:endParaRPr lang="en-US" sz="2400" b="0" i="0" kern="1200" dirty="0" smtClean="0">
                        <a:solidFill>
                          <a:schemeClr val="lt1"/>
                        </a:solidFill>
                        <a:effectLst/>
                        <a:latin typeface="+mn-lt"/>
                        <a:ea typeface="+mn-ea"/>
                        <a:cs typeface="+mn-cs"/>
                      </a:endParaRPr>
                    </a:p>
                    <a:p>
                      <a:pPr algn="l"/>
                      <a:endParaRPr lang="en-US" dirty="0" smtClean="0"/>
                    </a:p>
                    <a:p>
                      <a:pPr algn="l"/>
                      <a:endParaRPr lang="en-US" dirty="0" smtClean="0"/>
                    </a:p>
                    <a:p>
                      <a:pPr algn="l"/>
                      <a:r>
                        <a:rPr lang="en-US" sz="2400" b="0" i="0" kern="1200" dirty="0" smtClean="0">
                          <a:solidFill>
                            <a:schemeClr val="lt1"/>
                          </a:solidFill>
                          <a:effectLst/>
                          <a:latin typeface="+mn-lt"/>
                          <a:ea typeface="+mn-ea"/>
                          <a:cs typeface="+mn-cs"/>
                        </a:rPr>
                        <a:t>Not requires a handshake.</a:t>
                      </a:r>
                      <a:endParaRPr lang="en-US" sz="2400" dirty="0"/>
                    </a:p>
                  </a:txBody>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10491" y="1062615"/>
            <a:ext cx="10515600" cy="4830882"/>
          </a:xfr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3200" dirty="0"/>
              <a:t>But in our project we simulate the internet protocol by using radio frequency to transmit the data from the PMU to PDC.</a:t>
            </a:r>
            <a:endParaRPr lang="en-US" sz="3200" dirty="0"/>
          </a:p>
          <a:p>
            <a:endParaRPr lang="en-US" sz="3200" dirty="0"/>
          </a:p>
          <a:p>
            <a:r>
              <a:rPr lang="en-US" sz="3200" dirty="0"/>
              <a:t>And we simulate the fiber optics by 8 wires (8bit) to transmit the data from PMU to PDC and that’s faster in time than the first method.</a:t>
            </a:r>
            <a:endParaRPr lang="en-US" sz="32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between sending data in serial </a:t>
            </a:r>
            <a:r>
              <a:rPr lang="en-US" dirty="0" smtClean="0"/>
              <a:t>communication and </a:t>
            </a:r>
            <a:r>
              <a:rPr lang="en-US" dirty="0"/>
              <a:t>parallel </a:t>
            </a:r>
            <a:r>
              <a:rPr lang="en-US" dirty="0" smtClean="0"/>
              <a:t>communication:</a:t>
            </a:r>
            <a:endParaRPr lang="en-GB" dirty="0"/>
          </a:p>
        </p:txBody>
      </p:sp>
      <p:pic>
        <p:nvPicPr>
          <p:cNvPr id="4" name="Content Placeholder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63700" y="2121274"/>
            <a:ext cx="6910252" cy="376003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Serial communication:</a:t>
            </a:r>
            <a:endParaRPr lang="en-GB" dirty="0"/>
          </a:p>
        </p:txBody>
      </p:sp>
      <p:sp>
        <p:nvSpPr>
          <p:cNvPr id="3" name="Content Placeholder 2"/>
          <p:cNvSpPr>
            <a:spLocks noGrp="1"/>
          </p:cNvSpPr>
          <p:nvPr>
            <p:ph idx="1"/>
          </p:nvPr>
        </p:nvSpPr>
        <p:spPr/>
        <p:txBody>
          <a:bodyPr>
            <a:normAutofit/>
          </a:bodyPr>
          <a:lstStyle/>
          <a:p>
            <a:r>
              <a:rPr lang="en-US" sz="3200" dirty="0"/>
              <a:t>The advantage of serial communication (internet protocol) method is that it doesn’t need a lot of wires to transmit the data.</a:t>
            </a:r>
            <a:endParaRPr lang="en-US" sz="3200" dirty="0"/>
          </a:p>
          <a:p>
            <a:endParaRPr lang="en-US" sz="3200" dirty="0"/>
          </a:p>
          <a:p>
            <a:r>
              <a:rPr lang="en-US" sz="3200" dirty="0"/>
              <a:t>The disadvantage is that the data needs long time to be transmitted.</a:t>
            </a:r>
            <a:endParaRPr lang="en-US" sz="32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Parallel communication:</a:t>
            </a:r>
            <a:endParaRPr lang="en-GB" dirty="0"/>
          </a:p>
        </p:txBody>
      </p:sp>
      <p:sp>
        <p:nvSpPr>
          <p:cNvPr id="3" name="Content Placeholder 2"/>
          <p:cNvSpPr>
            <a:spLocks noGrp="1"/>
          </p:cNvSpPr>
          <p:nvPr>
            <p:ph idx="1"/>
          </p:nvPr>
        </p:nvSpPr>
        <p:spPr>
          <a:xfrm>
            <a:off x="685800" y="1138439"/>
            <a:ext cx="10515600" cy="3346739"/>
          </a:xfrm>
        </p:spPr>
        <p:txBody>
          <a:bodyPr/>
          <a:lstStyle/>
          <a:p>
            <a:r>
              <a:rPr lang="en-US" sz="3200" dirty="0"/>
              <a:t>The advantage of parallel communication(Fiber Optics) is that the data is transmitted at the same time(very fast).</a:t>
            </a:r>
            <a:endParaRPr lang="en-US" sz="3200" dirty="0"/>
          </a:p>
          <a:p>
            <a:endParaRPr lang="en-US" sz="3200" dirty="0"/>
          </a:p>
          <a:p>
            <a:r>
              <a:rPr lang="en-US" sz="3200" dirty="0"/>
              <a:t>The disadvantage of parallel communication is that it needs a lot of wires.</a:t>
            </a:r>
            <a:endParaRPr lang="en-US" sz="3200" dirty="0"/>
          </a:p>
          <a:p>
            <a:endParaRPr lang="en-GB"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dirty="0" err="1" smtClean="0">
                <a:solidFill>
                  <a:srgbClr val="FF0000"/>
                </a:solidFill>
              </a:rPr>
              <a:t>Wirless</a:t>
            </a:r>
            <a:r>
              <a:rPr lang="en-US" sz="4800" dirty="0" smtClean="0">
                <a:solidFill>
                  <a:srgbClr val="FF0000"/>
                </a:solidFill>
              </a:rPr>
              <a:t> Module</a:t>
            </a:r>
            <a:endParaRPr lang="en-US" sz="4800" dirty="0">
              <a:solidFill>
                <a:srgbClr val="FF0000"/>
              </a:solidFill>
            </a:endParaRPr>
          </a:p>
        </p:txBody>
      </p:sp>
      <p:sp>
        <p:nvSpPr>
          <p:cNvPr id="3" name="Subtitle 2"/>
          <p:cNvSpPr>
            <a:spLocks noGrp="1"/>
          </p:cNvSpPr>
          <p:nvPr>
            <p:ph type="subTitle" idx="1"/>
          </p:nvPr>
        </p:nvSpPr>
        <p:spPr/>
        <p:txBody>
          <a:bodyPr/>
          <a:lstStyle/>
          <a:p>
            <a:r>
              <a:rPr lang="en-US" sz="800" dirty="0">
                <a:solidFill>
                  <a:schemeClr val="tx1"/>
                </a:solidFill>
                <a:effectLst>
                  <a:outerShdw blurRad="38100" dist="19050" dir="2700000" algn="tl" rotWithShape="0">
                    <a:schemeClr val="dk1">
                      <a:alpha val="40000"/>
                    </a:schemeClr>
                  </a:outerShdw>
                </a:effectLst>
              </a:rPr>
              <a:t>.</a:t>
            </a:r>
            <a:endParaRPr lang="en-US" sz="800" dirty="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0500"/>
            <a:ext cx="10972800" cy="1876839"/>
          </a:xfrm>
        </p:spPr>
        <p:txBody>
          <a:bodyPr/>
          <a:lstStyle/>
          <a:p>
            <a:r>
              <a:rPr lang="en-US" dirty="0" err="1" smtClean="0"/>
              <a:t>Wirless</a:t>
            </a:r>
            <a:r>
              <a:rPr lang="en-US" dirty="0" smtClean="0"/>
              <a:t> Transmitter – </a:t>
            </a:r>
            <a:r>
              <a:rPr lang="en-US" dirty="0" err="1" smtClean="0"/>
              <a:t>Reciever</a:t>
            </a:r>
            <a:r>
              <a:rPr lang="en-US" dirty="0" smtClean="0"/>
              <a:t> RF 433 MHZ</a:t>
            </a:r>
            <a:endParaRPr lang="en-US" dirty="0"/>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2900045" y="2188027"/>
            <a:ext cx="5090601" cy="3429297"/>
          </a:xfr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0500"/>
            <a:ext cx="10972800" cy="326335"/>
          </a:xfrm>
        </p:spPr>
        <p:txBody>
          <a:bodyPr/>
          <a:lstStyle/>
          <a:p>
            <a:r>
              <a:rPr lang="en-US" sz="800" dirty="0" smtClean="0"/>
              <a:t>.</a:t>
            </a:r>
            <a:endParaRPr lang="en-US" sz="800" dirty="0"/>
          </a:p>
        </p:txBody>
      </p:sp>
      <p:sp>
        <p:nvSpPr>
          <p:cNvPr id="3" name="Content Placeholder 2"/>
          <p:cNvSpPr>
            <a:spLocks noGrp="1"/>
          </p:cNvSpPr>
          <p:nvPr>
            <p:ph idx="1"/>
          </p:nvPr>
        </p:nvSpPr>
        <p:spPr>
          <a:xfrm>
            <a:off x="413468" y="469127"/>
            <a:ext cx="11168932" cy="5658623"/>
          </a:xfrm>
        </p:spPr>
        <p:txBody>
          <a:bodyPr/>
          <a:lstStyle/>
          <a:p>
            <a:r>
              <a:rPr lang="en-US" b="1" u="sng" dirty="0" smtClean="0"/>
              <a:t>Introduction</a:t>
            </a:r>
            <a:endParaRPr lang="en-US" b="1" u="sng" dirty="0" smtClean="0"/>
          </a:p>
          <a:p>
            <a:endParaRPr lang="en-US" b="1" u="sng" dirty="0"/>
          </a:p>
          <a:p>
            <a:r>
              <a:rPr lang="en-US" sz="2400" dirty="0"/>
              <a:t>This kit is used for one way wireless communication at a frequency of 433MHz and includes </a:t>
            </a:r>
            <a:endParaRPr lang="en-US" sz="2400" dirty="0" smtClean="0"/>
          </a:p>
          <a:p>
            <a:r>
              <a:rPr lang="en-US" sz="2400" b="1" dirty="0" smtClean="0"/>
              <a:t>transmitter </a:t>
            </a:r>
            <a:r>
              <a:rPr lang="en-US" sz="2400" b="1" dirty="0"/>
              <a:t>module </a:t>
            </a:r>
            <a:r>
              <a:rPr lang="en-US" sz="2400" dirty="0"/>
              <a:t>and a </a:t>
            </a:r>
            <a:r>
              <a:rPr lang="en-US" sz="2400" b="1" dirty="0"/>
              <a:t>receiver module</a:t>
            </a:r>
            <a:r>
              <a:rPr lang="en-US" sz="2400" dirty="0"/>
              <a:t>. The twig configuration of this kit allows for around </a:t>
            </a:r>
            <a:r>
              <a:rPr lang="en-US" sz="2400" dirty="0" smtClean="0"/>
              <a:t>40 meters </a:t>
            </a:r>
            <a:r>
              <a:rPr lang="en-US" sz="2400" dirty="0"/>
              <a:t>of transmitting distance indoors, or around 100 meters outside.</a:t>
            </a:r>
            <a:endParaRPr lang="en-US" sz="2400" dirty="0"/>
          </a:p>
          <a:p>
            <a:endParaRPr lang="en-US" sz="24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 dirty="0" smtClean="0"/>
              <a:t>.</a:t>
            </a:r>
            <a:endParaRPr lang="en-US" sz="800" dirty="0"/>
          </a:p>
        </p:txBody>
      </p:sp>
      <p:sp>
        <p:nvSpPr>
          <p:cNvPr id="3" name="Content Placeholder 2"/>
          <p:cNvSpPr>
            <a:spLocks noGrp="1"/>
          </p:cNvSpPr>
          <p:nvPr>
            <p:ph idx="1"/>
          </p:nvPr>
        </p:nvSpPr>
        <p:spPr>
          <a:xfrm>
            <a:off x="609600" y="405517"/>
            <a:ext cx="10972800" cy="5722233"/>
          </a:xfrm>
        </p:spPr>
        <p:txBody>
          <a:bodyPr/>
          <a:lstStyle/>
          <a:p>
            <a:r>
              <a:rPr lang="en-US" b="1" u="sng" dirty="0" smtClean="0"/>
              <a:t>Configuration</a:t>
            </a:r>
            <a:endParaRPr lang="en-US" b="1" u="sng" dirty="0" smtClean="0"/>
          </a:p>
          <a:p>
            <a:pPr marL="0" indent="0">
              <a:buNone/>
            </a:pPr>
            <a:r>
              <a:rPr lang="en-US" dirty="0"/>
              <a:t> </a:t>
            </a:r>
            <a:r>
              <a:rPr lang="en-US" dirty="0" smtClean="0"/>
              <a:t>                                                                  </a:t>
            </a:r>
            <a:r>
              <a:rPr lang="en-US" sz="2000" b="1" dirty="0" smtClean="0"/>
              <a:t>Transmitter Kit </a:t>
            </a:r>
            <a:r>
              <a:rPr lang="en-US" b="1" u="sng" dirty="0" smtClean="0"/>
              <a:t> </a:t>
            </a:r>
            <a:endParaRPr lang="en-US" b="1" u="sng" dirty="0" smtClean="0"/>
          </a:p>
          <a:p>
            <a:endParaRPr lang="en-US" b="1" u="sng" dirty="0" smtClean="0"/>
          </a:p>
          <a:p>
            <a:endParaRPr lang="en-US" b="1" u="sng" dirty="0"/>
          </a:p>
          <a:p>
            <a:endParaRPr lang="en-US" b="1" u="sng" dirty="0" smtClean="0"/>
          </a:p>
          <a:p>
            <a:endParaRPr lang="en-US" b="1" u="sng" dirty="0"/>
          </a:p>
          <a:p>
            <a:endParaRPr lang="en-US" b="1" u="sng" dirty="0" smtClean="0"/>
          </a:p>
          <a:p>
            <a:endParaRPr lang="en-US" b="1" u="sng" dirty="0"/>
          </a:p>
          <a:p>
            <a:pPr marL="0" indent="0">
              <a:buNone/>
            </a:pPr>
            <a:r>
              <a:rPr lang="en-US" sz="1800" dirty="0"/>
              <a:t>Transmitter frequency range 433.92MHz</a:t>
            </a:r>
            <a:endParaRPr lang="en-US" sz="1800" dirty="0"/>
          </a:p>
        </p:txBody>
      </p:sp>
      <p:pic>
        <p:nvPicPr>
          <p:cNvPr id="1026" name="Picture 2" descr="C:\Users\pc\Desktop\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84708" y="1722286"/>
            <a:ext cx="2791363" cy="358362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pc\Desktop\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321" y="1856252"/>
            <a:ext cx="6573878" cy="30612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228600"/>
            <a:ext cx="8229600" cy="6172199"/>
          </a:xfrm>
        </p:spPr>
        <p:txBody>
          <a:bodyPr>
            <a:normAutofit/>
          </a:bodyPr>
          <a:lstStyle/>
          <a:p>
            <a:pPr marL="0" lvl="0" indent="0">
              <a:buNone/>
            </a:pPr>
            <a:r>
              <a:rPr lang="en-US" sz="2500" b="1" dirty="0" smtClean="0">
                <a:solidFill>
                  <a:srgbClr val="002060"/>
                </a:solidFill>
                <a:latin typeface="Arial" panose="020B0604020202020204" pitchFamily="34" charset="0"/>
                <a:cs typeface="Arial" panose="020B0604020202020204" pitchFamily="34" charset="0"/>
              </a:rPr>
              <a:t>B-</a:t>
            </a:r>
            <a:r>
              <a:rPr lang="en-US" sz="2500" dirty="0" smtClean="0">
                <a:solidFill>
                  <a:srgbClr val="002060"/>
                </a:solidFill>
                <a:latin typeface="Arial" panose="020B0604020202020204" pitchFamily="34" charset="0"/>
                <a:cs typeface="Arial" panose="020B0604020202020204" pitchFamily="34" charset="0"/>
              </a:rPr>
              <a:t> </a:t>
            </a:r>
            <a:r>
              <a:rPr lang="en-US" sz="2500" b="1" dirty="0" smtClean="0">
                <a:solidFill>
                  <a:srgbClr val="002060"/>
                </a:solidFill>
                <a:latin typeface="Arial" panose="020B0604020202020204" pitchFamily="34" charset="0"/>
                <a:cs typeface="Arial" panose="020B0604020202020204" pitchFamily="34" charset="0"/>
              </a:rPr>
              <a:t>2 </a:t>
            </a:r>
            <a:r>
              <a:rPr lang="en-US" sz="2500" b="1" dirty="0">
                <a:solidFill>
                  <a:srgbClr val="002060"/>
                </a:solidFill>
                <a:latin typeface="Arial" panose="020B0604020202020204" pitchFamily="34" charset="0"/>
                <a:cs typeface="Arial" panose="020B0604020202020204" pitchFamily="34" charset="0"/>
              </a:rPr>
              <a:t>Transmission lines </a:t>
            </a:r>
            <a:r>
              <a:rPr lang="en-US" sz="2500" b="1" dirty="0" smtClean="0">
                <a:solidFill>
                  <a:srgbClr val="002060"/>
                </a:solidFill>
                <a:latin typeface="Arial" panose="020B0604020202020204" pitchFamily="34" charset="0"/>
                <a:cs typeface="Arial" panose="020B0604020202020204" pitchFamily="34" charset="0"/>
              </a:rPr>
              <a:t>:</a:t>
            </a:r>
            <a:endParaRPr lang="en-US" sz="2500" b="1" dirty="0"/>
          </a:p>
          <a:p>
            <a:pPr lvl="0"/>
            <a:r>
              <a:rPr lang="en-US" sz="2200" b="1" dirty="0">
                <a:latin typeface="Arial" panose="020B0604020202020204" pitchFamily="34" charset="0"/>
                <a:cs typeface="Arial" panose="020B0604020202020204" pitchFamily="34" charset="0"/>
              </a:rPr>
              <a:t>For the first transmission line the length of the wire is 115 meters and the number of rolls is 332 </a:t>
            </a:r>
            <a:r>
              <a:rPr lang="en-US" sz="2200" b="1" dirty="0" err="1">
                <a:latin typeface="Arial" panose="020B0604020202020204" pitchFamily="34" charset="0"/>
                <a:cs typeface="Arial" panose="020B0604020202020204" pitchFamily="34" charset="0"/>
              </a:rPr>
              <a:t>lps</a:t>
            </a:r>
            <a:r>
              <a:rPr lang="en-US" sz="2200" b="1" dirty="0">
                <a:latin typeface="Arial" panose="020B0604020202020204" pitchFamily="34" charset="0"/>
                <a:cs typeface="Arial" panose="020B0604020202020204" pitchFamily="34" charset="0"/>
              </a:rPr>
              <a:t>, while it consists of four layers, the DC resistance is equal to 1.7 ohm , and the impedance equals 2.5 ohm , And thus L equals 0.0079577 </a:t>
            </a:r>
            <a:r>
              <a:rPr lang="en-US" sz="2200" b="1" dirty="0" smtClean="0">
                <a:latin typeface="Arial" panose="020B0604020202020204" pitchFamily="34" charset="0"/>
                <a:cs typeface="Arial" panose="020B0604020202020204" pitchFamily="34" charset="0"/>
              </a:rPr>
              <a:t>Henry .</a:t>
            </a:r>
            <a:r>
              <a:rPr lang="en-US" sz="2200" b="1" dirty="0">
                <a:latin typeface="Arial" panose="020B0604020202020204" pitchFamily="34" charset="0"/>
                <a:cs typeface="Arial" panose="020B0604020202020204" pitchFamily="34" charset="0"/>
              </a:rPr>
              <a:t> </a:t>
            </a:r>
            <a:endParaRPr lang="en-US" sz="2200" dirty="0">
              <a:latin typeface="Arial" panose="020B0604020202020204" pitchFamily="34" charset="0"/>
              <a:cs typeface="Arial" panose="020B0604020202020204" pitchFamily="34" charset="0"/>
            </a:endParaRPr>
          </a:p>
          <a:p>
            <a:pPr lvl="0"/>
            <a:r>
              <a:rPr lang="en-US" sz="2200" b="1" dirty="0">
                <a:latin typeface="Arial" panose="020B0604020202020204" pitchFamily="34" charset="0"/>
                <a:cs typeface="Arial" panose="020B0604020202020204" pitchFamily="34" charset="0"/>
              </a:rPr>
              <a:t>For the second transmission line the length of the wire is 90 meters and the number of rolls of the transformer is 285 rolls, while it consists of three layers, DC resistance equals 2.3 ohm, and </a:t>
            </a:r>
            <a:r>
              <a:rPr lang="en-US" sz="2200" b="1" dirty="0" err="1">
                <a:latin typeface="Arial" panose="020B0604020202020204" pitchFamily="34" charset="0"/>
                <a:cs typeface="Arial" panose="020B0604020202020204" pitchFamily="34" charset="0"/>
              </a:rPr>
              <a:t>impedence</a:t>
            </a:r>
            <a:r>
              <a:rPr lang="en-US" sz="2200" b="1" dirty="0">
                <a:latin typeface="Arial" panose="020B0604020202020204" pitchFamily="34" charset="0"/>
                <a:cs typeface="Arial" panose="020B0604020202020204" pitchFamily="34" charset="0"/>
              </a:rPr>
              <a:t> equals 3.749 ohm ,  And thus L equals 0.01193 </a:t>
            </a:r>
            <a:r>
              <a:rPr lang="en-US" sz="2200" b="1" dirty="0" smtClean="0">
                <a:latin typeface="Arial" panose="020B0604020202020204" pitchFamily="34" charset="0"/>
                <a:cs typeface="Arial" panose="020B0604020202020204" pitchFamily="34" charset="0"/>
              </a:rPr>
              <a:t>Henry .</a:t>
            </a:r>
            <a:endParaRPr lang="en-US" sz="2200" dirty="0">
              <a:latin typeface="Arial" panose="020B0604020202020204" pitchFamily="34" charset="0"/>
              <a:cs typeface="Arial" panose="020B0604020202020204" pitchFamily="34" charset="0"/>
            </a:endParaRPr>
          </a:p>
          <a:p>
            <a:endParaRPr lang="en-US" sz="2200" dirty="0">
              <a:latin typeface="Arial" panose="020B0604020202020204" pitchFamily="34" charset="0"/>
              <a:cs typeface="Arial" panose="020B0604020202020204" pitchFamily="34" charset="0"/>
            </a:endParaRPr>
          </a:p>
        </p:txBody>
      </p:sp>
      <p:pic>
        <p:nvPicPr>
          <p:cNvPr id="4" name="Picture 3" descr="ÙØªÙØ¬Ø© Ø¨Ø­Ø« Ø§ÙØµÙØ± Ø¹Ù âªcoilâ¬â"/>
          <p:cNvPicPr/>
          <p:nvPr/>
        </p:nvPicPr>
        <p:blipFill>
          <a:blip r:embed="rId1">
            <a:extLst>
              <a:ext uri="{28A0092B-C50C-407E-A947-70E740481C1C}">
                <a14:useLocalDpi xmlns:a14="http://schemas.microsoft.com/office/drawing/2010/main" val="0"/>
              </a:ext>
            </a:extLst>
          </a:blip>
          <a:srcRect/>
          <a:stretch>
            <a:fillRect/>
          </a:stretch>
        </p:blipFill>
        <p:spPr bwMode="auto">
          <a:xfrm>
            <a:off x="4486275" y="4267200"/>
            <a:ext cx="4048125" cy="2514600"/>
          </a:xfrm>
          <a:prstGeom prst="rect">
            <a:avLst/>
          </a:prstGeom>
          <a:noFill/>
          <a:ln>
            <a:noFill/>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 dirty="0" smtClean="0"/>
              <a:t>.</a:t>
            </a:r>
            <a:endParaRPr lang="en-US" sz="800" dirty="0"/>
          </a:p>
        </p:txBody>
      </p:sp>
      <p:sp>
        <p:nvSpPr>
          <p:cNvPr id="3" name="Content Placeholder 2"/>
          <p:cNvSpPr>
            <a:spLocks noGrp="1"/>
          </p:cNvSpPr>
          <p:nvPr>
            <p:ph idx="1"/>
          </p:nvPr>
        </p:nvSpPr>
        <p:spPr>
          <a:xfrm>
            <a:off x="609600" y="421419"/>
            <a:ext cx="10972800" cy="5706331"/>
          </a:xfrm>
        </p:spPr>
        <p:txBody>
          <a:bodyPr/>
          <a:lstStyle/>
          <a:p>
            <a:pPr marL="0" indent="0">
              <a:buNone/>
            </a:pPr>
            <a:r>
              <a:rPr lang="en-US" sz="2000" dirty="0" smtClean="0"/>
              <a:t>                                                              </a:t>
            </a:r>
            <a:r>
              <a:rPr lang="en-US" sz="2000" b="1" dirty="0" err="1" smtClean="0"/>
              <a:t>Reciever</a:t>
            </a:r>
            <a:r>
              <a:rPr lang="en-US" sz="2000" b="1" dirty="0" smtClean="0"/>
              <a:t> Kit</a:t>
            </a:r>
            <a:endParaRPr lang="en-US" sz="2000" b="1" dirty="0" smtClean="0"/>
          </a:p>
          <a:p>
            <a:pPr marL="0" indent="0">
              <a:buNone/>
            </a:pPr>
            <a:r>
              <a:rPr lang="en-US" sz="2000" b="1" dirty="0" smtClean="0"/>
              <a:t> </a:t>
            </a:r>
            <a:r>
              <a:rPr lang="en-US" dirty="0" smtClean="0"/>
              <a:t>   </a:t>
            </a: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sz="1800" dirty="0"/>
              <a:t> Receiver frequency </a:t>
            </a:r>
            <a:r>
              <a:rPr lang="en-US" sz="1800" dirty="0" smtClean="0"/>
              <a:t>433MHz</a:t>
            </a:r>
            <a:endParaRPr lang="en-US" sz="1800" dirty="0" smtClean="0"/>
          </a:p>
          <a:p>
            <a:pPr marL="0" indent="0">
              <a:buNone/>
            </a:pPr>
            <a:r>
              <a:rPr lang="en-US" sz="1800" dirty="0"/>
              <a:t> </a:t>
            </a:r>
            <a:r>
              <a:rPr lang="en-US" sz="1800" dirty="0" smtClean="0"/>
              <a:t>Receiver </a:t>
            </a:r>
            <a:r>
              <a:rPr lang="en-US" sz="1800" dirty="0"/>
              <a:t>supply current </a:t>
            </a:r>
            <a:r>
              <a:rPr lang="en-US" sz="1800" dirty="0" smtClean="0"/>
              <a:t>3.5mA</a:t>
            </a:r>
            <a:endParaRPr lang="en-US" sz="1800" dirty="0" smtClean="0"/>
          </a:p>
          <a:p>
            <a:pPr marL="0" indent="0">
              <a:buNone/>
            </a:pPr>
            <a:r>
              <a:rPr lang="en-US" sz="1800" dirty="0"/>
              <a:t>Low power consumption</a:t>
            </a:r>
            <a:endParaRPr lang="en-US" sz="1800" dirty="0"/>
          </a:p>
          <a:p>
            <a:pPr marL="0" indent="0">
              <a:buNone/>
            </a:pPr>
            <a:endParaRPr lang="en-US" sz="1800" dirty="0"/>
          </a:p>
          <a:p>
            <a:pPr marL="0" indent="0">
              <a:buNone/>
            </a:pPr>
            <a:r>
              <a:rPr lang="en-US" sz="1800" dirty="0" smtClean="0"/>
              <a:t>                                    </a:t>
            </a:r>
            <a:endParaRPr lang="en-US" sz="1800" dirty="0"/>
          </a:p>
        </p:txBody>
      </p:sp>
      <p:pic>
        <p:nvPicPr>
          <p:cNvPr id="2051" name="Picture 3" descr="C:\Users\pc\Desktop\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34928" y="1919427"/>
            <a:ext cx="3435663" cy="28434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pc\Desktop\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153" y="1787263"/>
            <a:ext cx="5781550" cy="28483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0500"/>
            <a:ext cx="10972800" cy="254773"/>
          </a:xfrm>
        </p:spPr>
        <p:txBody>
          <a:bodyPr/>
          <a:lstStyle/>
          <a:p>
            <a:r>
              <a:rPr lang="en-US" sz="800" dirty="0" smtClean="0"/>
              <a:t>.</a:t>
            </a:r>
            <a:endParaRPr lang="en-US" sz="800" dirty="0"/>
          </a:p>
        </p:txBody>
      </p:sp>
      <p:sp>
        <p:nvSpPr>
          <p:cNvPr id="3" name="Content Placeholder 2"/>
          <p:cNvSpPr>
            <a:spLocks noGrp="1"/>
          </p:cNvSpPr>
          <p:nvPr>
            <p:ph idx="1"/>
          </p:nvPr>
        </p:nvSpPr>
        <p:spPr>
          <a:xfrm>
            <a:off x="609600" y="437322"/>
            <a:ext cx="10972800" cy="5690428"/>
          </a:xfrm>
        </p:spPr>
        <p:txBody>
          <a:bodyPr/>
          <a:lstStyle/>
          <a:p>
            <a:r>
              <a:rPr lang="en-US" u="sng" dirty="0" smtClean="0"/>
              <a:t>Features</a:t>
            </a:r>
            <a:endParaRPr lang="en-US" u="sng" dirty="0" smtClean="0"/>
          </a:p>
          <a:p>
            <a:pPr marL="0" indent="0">
              <a:buNone/>
            </a:pPr>
            <a:r>
              <a:rPr lang="en-US" sz="2400" b="1" dirty="0" smtClean="0"/>
              <a:t>1) </a:t>
            </a:r>
            <a:r>
              <a:rPr lang="en-US" sz="2400" b="1" dirty="0"/>
              <a:t>Modulating Technique: ASK (Amplitude shift </a:t>
            </a:r>
            <a:r>
              <a:rPr lang="en-US" sz="2400" b="1" dirty="0" smtClean="0"/>
              <a:t>keying)</a:t>
            </a:r>
            <a:endParaRPr lang="en-US" sz="2400" b="1" dirty="0" smtClean="0"/>
          </a:p>
          <a:p>
            <a:r>
              <a:rPr lang="en-US" sz="1800" dirty="0"/>
              <a:t>is a form of amplitude modulation that represents digital data as variations in the amplitude of a carrier wave</a:t>
            </a:r>
            <a:r>
              <a:rPr lang="en-US" sz="1800" dirty="0" smtClean="0"/>
              <a:t>.</a:t>
            </a:r>
            <a:endParaRPr lang="en-US" sz="1800" dirty="0" smtClean="0"/>
          </a:p>
          <a:p>
            <a:pPr marL="0" indent="0">
              <a:buNone/>
            </a:pPr>
            <a:endParaRPr lang="en-US" sz="1800" dirty="0" smtClean="0"/>
          </a:p>
          <a:p>
            <a:endParaRPr lang="en-US" u="sng" dirty="0" smtClean="0"/>
          </a:p>
          <a:p>
            <a:endParaRPr lang="en-US" u="sng" dirty="0" smtClean="0"/>
          </a:p>
          <a:p>
            <a:endParaRPr lang="en-US" u="sng" dirty="0"/>
          </a:p>
          <a:p>
            <a:endParaRPr lang="en-US" u="sng" dirty="0"/>
          </a:p>
          <a:p>
            <a:pPr marL="0" indent="0">
              <a:buNone/>
            </a:pPr>
            <a:r>
              <a:rPr lang="en-US" sz="1800" dirty="0" err="1"/>
              <a:t>ht</a:t>
            </a:r>
            <a:r>
              <a:rPr lang="en-US" sz="1800" dirty="0"/>
              <a:t>(f) is the carrier signal for the transmission</a:t>
            </a:r>
            <a:endParaRPr lang="en-US" sz="1800" dirty="0"/>
          </a:p>
          <a:p>
            <a:pPr marL="0" indent="0">
              <a:buNone/>
            </a:pPr>
            <a:r>
              <a:rPr lang="en-US" sz="1800" dirty="0" err="1"/>
              <a:t>hc</a:t>
            </a:r>
            <a:r>
              <a:rPr lang="en-US" sz="1800" dirty="0"/>
              <a:t>(f) is the impulse response of the channel</a:t>
            </a:r>
            <a:endParaRPr lang="en-US" sz="1800" dirty="0"/>
          </a:p>
          <a:p>
            <a:pPr marL="0" indent="0">
              <a:buNone/>
            </a:pPr>
            <a:r>
              <a:rPr lang="en-US" sz="1800" dirty="0"/>
              <a:t>n(t) is the noise introduced by the channel</a:t>
            </a:r>
            <a:endParaRPr lang="en-US" sz="1800" dirty="0"/>
          </a:p>
          <a:p>
            <a:pPr marL="0" indent="0">
              <a:buNone/>
            </a:pPr>
            <a:r>
              <a:rPr lang="en-US" sz="1800" dirty="0" err="1"/>
              <a:t>hr</a:t>
            </a:r>
            <a:r>
              <a:rPr lang="en-US" sz="1800" dirty="0"/>
              <a:t>(f) is the filter at the </a:t>
            </a:r>
            <a:r>
              <a:rPr lang="en-US" sz="1800" dirty="0" smtClean="0"/>
              <a:t>receiver</a:t>
            </a:r>
            <a:endParaRPr lang="en-US" sz="1800" dirty="0" smtClean="0"/>
          </a:p>
          <a:p>
            <a:pPr marL="0" indent="0">
              <a:buNone/>
            </a:pPr>
            <a:endParaRPr lang="en-US" sz="1800" dirty="0"/>
          </a:p>
          <a:p>
            <a:pPr marL="0" indent="0">
              <a:buNone/>
            </a:pPr>
            <a:endParaRPr lang="en-US" u="sng" dirty="0"/>
          </a:p>
        </p:txBody>
      </p:sp>
      <p:pic>
        <p:nvPicPr>
          <p:cNvPr id="3074" name="Picture 2" descr="C:\Users\pc\Desktop\8.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32546" y="2040326"/>
            <a:ext cx="7592806" cy="21818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0501"/>
            <a:ext cx="10972800" cy="310432"/>
          </a:xfrm>
        </p:spPr>
        <p:txBody>
          <a:bodyPr/>
          <a:lstStyle/>
          <a:p>
            <a:r>
              <a:rPr lang="en-US" sz="800" dirty="0" smtClean="0"/>
              <a:t>.</a:t>
            </a:r>
            <a:br>
              <a:rPr lang="en-US" sz="800" dirty="0" smtClean="0"/>
            </a:br>
            <a:endParaRPr lang="en-US" sz="800" dirty="0"/>
          </a:p>
        </p:txBody>
      </p:sp>
      <p:sp>
        <p:nvSpPr>
          <p:cNvPr id="3" name="Content Placeholder 2"/>
          <p:cNvSpPr>
            <a:spLocks noGrp="1"/>
          </p:cNvSpPr>
          <p:nvPr>
            <p:ph idx="1"/>
          </p:nvPr>
        </p:nvSpPr>
        <p:spPr>
          <a:xfrm>
            <a:off x="609600" y="373711"/>
            <a:ext cx="10972800" cy="5754039"/>
          </a:xfrm>
        </p:spPr>
        <p:txBody>
          <a:bodyPr/>
          <a:lstStyle/>
          <a:p>
            <a:pPr marL="0" indent="0">
              <a:buNone/>
            </a:pPr>
            <a:r>
              <a:rPr lang="en-US" dirty="0" smtClean="0"/>
              <a:t>2) GROVE </a:t>
            </a:r>
            <a:r>
              <a:rPr lang="en-US" dirty="0"/>
              <a:t>compatible </a:t>
            </a:r>
            <a:r>
              <a:rPr lang="en-US" dirty="0" smtClean="0"/>
              <a:t>interface</a:t>
            </a:r>
            <a:endParaRPr lang="en-US" dirty="0" smtClean="0"/>
          </a:p>
          <a:p>
            <a:pPr marL="0" indent="0">
              <a:buNone/>
            </a:pPr>
            <a:r>
              <a:rPr lang="en-US" sz="2000" dirty="0"/>
              <a:t>The Grove System is a physical standardization of various electrical interfaces including but not limited to I2C, SPI, UART, GPIO, and analog connections</a:t>
            </a:r>
            <a:r>
              <a:rPr lang="en-US" sz="2000" dirty="0" smtClean="0"/>
              <a:t>.</a:t>
            </a:r>
            <a:endParaRPr lang="en-US" sz="2000" dirty="0" smtClean="0"/>
          </a:p>
          <a:p>
            <a:pPr marL="0" indent="0">
              <a:buNone/>
            </a:pPr>
            <a:endParaRPr lang="en-US" sz="2000" dirty="0"/>
          </a:p>
          <a:p>
            <a:pPr marL="0" indent="0">
              <a:buNone/>
            </a:pPr>
            <a:r>
              <a:rPr lang="en-US" sz="2000" dirty="0" smtClean="0"/>
              <a:t>In our Project we use UART Interface.</a:t>
            </a:r>
            <a:endParaRPr lang="en-US" sz="2000" dirty="0" smtClean="0"/>
          </a:p>
          <a:p>
            <a:pPr marL="0" indent="0">
              <a:buNone/>
            </a:pPr>
            <a:endParaRPr lang="en-US" sz="2000" dirty="0"/>
          </a:p>
          <a:p>
            <a:pPr marL="0" indent="0">
              <a:buNone/>
            </a:pPr>
            <a:endParaRPr lang="en-US" sz="2000" dirty="0" smtClean="0"/>
          </a:p>
          <a:p>
            <a:pPr marL="0" indent="0">
              <a:buNone/>
            </a:pPr>
            <a:endParaRPr lang="en-US" sz="2000" dirty="0"/>
          </a:p>
          <a:p>
            <a:pPr marL="0" indent="0">
              <a:buNone/>
            </a:pPr>
            <a:r>
              <a:rPr lang="en-US" dirty="0"/>
              <a:t>3) One way </a:t>
            </a:r>
            <a:r>
              <a:rPr lang="en-US" dirty="0" smtClean="0"/>
              <a:t>communication</a:t>
            </a:r>
            <a:endParaRPr lang="en-US" dirty="0" smtClean="0"/>
          </a:p>
          <a:p>
            <a:pPr marL="0" indent="0">
              <a:buNone/>
            </a:pPr>
            <a:r>
              <a:rPr lang="en-US" sz="2000" dirty="0"/>
              <a:t>In one-way communication, information is transferred in one direction only, from the sender to the receiver. There isn't any opportunity for the receiver to give feedback to the sender. </a:t>
            </a:r>
            <a:endParaRPr lang="en-US" sz="20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 dirty="0"/>
              <a:t>.</a:t>
            </a:r>
            <a:endParaRPr lang="en-US" sz="800" dirty="0"/>
          </a:p>
        </p:txBody>
      </p:sp>
      <p:sp>
        <p:nvSpPr>
          <p:cNvPr id="3" name="Content Placeholder 2"/>
          <p:cNvSpPr>
            <a:spLocks noGrp="1"/>
          </p:cNvSpPr>
          <p:nvPr>
            <p:ph idx="1"/>
          </p:nvPr>
        </p:nvSpPr>
        <p:spPr>
          <a:xfrm>
            <a:off x="609600" y="254442"/>
            <a:ext cx="10972800" cy="5873308"/>
          </a:xfrm>
        </p:spPr>
        <p:txBody>
          <a:bodyPr/>
          <a:lstStyle/>
          <a:p>
            <a:r>
              <a:rPr lang="en-US" u="sng" dirty="0" smtClean="0"/>
              <a:t>Applications</a:t>
            </a:r>
            <a:endParaRPr lang="en-US" u="sng" dirty="0" smtClean="0"/>
          </a:p>
          <a:p>
            <a:endParaRPr lang="en-US" u="sng" dirty="0"/>
          </a:p>
          <a:p>
            <a:r>
              <a:rPr lang="en-US" sz="2400" b="1" dirty="0"/>
              <a:t>Wireless security systems</a:t>
            </a:r>
            <a:endParaRPr lang="en-US" sz="2400" b="1" dirty="0"/>
          </a:p>
          <a:p>
            <a:r>
              <a:rPr lang="en-US" sz="2400" b="1" dirty="0"/>
              <a:t>Car alarm systems</a:t>
            </a:r>
            <a:endParaRPr lang="en-US" sz="2400" b="1" dirty="0"/>
          </a:p>
          <a:p>
            <a:r>
              <a:rPr lang="en-US" sz="2400" b="1" dirty="0"/>
              <a:t>Remote controls</a:t>
            </a:r>
            <a:endParaRPr lang="en-US" sz="2400" b="1" dirty="0"/>
          </a:p>
          <a:p>
            <a:r>
              <a:rPr lang="en-US" sz="2400" b="1" dirty="0"/>
              <a:t>Sensor reporting</a:t>
            </a:r>
            <a:endParaRPr lang="en-US" sz="2400" b="1" dirty="0"/>
          </a:p>
          <a:p>
            <a:r>
              <a:rPr lang="en-US" sz="2400" b="1" dirty="0"/>
              <a:t>Automation systems</a:t>
            </a:r>
            <a:endParaRPr lang="en-US" sz="2400" b="1"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900" dirty="0"/>
              <a:t>.</a:t>
            </a:r>
            <a:endParaRPr lang="en-US" sz="900" dirty="0"/>
          </a:p>
        </p:txBody>
      </p:sp>
      <p:sp>
        <p:nvSpPr>
          <p:cNvPr id="3" name="Content Placeholder 2"/>
          <p:cNvSpPr>
            <a:spLocks noGrp="1"/>
          </p:cNvSpPr>
          <p:nvPr>
            <p:ph idx="1"/>
          </p:nvPr>
        </p:nvSpPr>
        <p:spPr>
          <a:xfrm>
            <a:off x="609600" y="349857"/>
            <a:ext cx="10972800" cy="5777893"/>
          </a:xfrm>
        </p:spPr>
        <p:txBody>
          <a:bodyPr/>
          <a:lstStyle/>
          <a:p>
            <a:r>
              <a:rPr lang="en-US" b="1" u="sng" dirty="0" smtClean="0"/>
              <a:t>Usage </a:t>
            </a:r>
            <a:endParaRPr lang="en-US" b="1" u="sng" dirty="0" smtClean="0"/>
          </a:p>
          <a:p>
            <a:pPr marL="0" indent="0">
              <a:buNone/>
            </a:pPr>
            <a:r>
              <a:rPr lang="en-US" sz="2000" b="1" dirty="0" smtClean="0"/>
              <a:t>In our project we have 2 Transmitter and 1 </a:t>
            </a:r>
            <a:r>
              <a:rPr lang="en-US" sz="2000" b="1" dirty="0" err="1" smtClean="0"/>
              <a:t>reciever</a:t>
            </a:r>
            <a:r>
              <a:rPr lang="en-US" sz="2000" b="1" dirty="0" smtClean="0"/>
              <a:t>  </a:t>
            </a:r>
            <a:endParaRPr lang="en-US" sz="2000" b="1" dirty="0" smtClean="0"/>
          </a:p>
          <a:p>
            <a:pPr marL="0" indent="0">
              <a:buNone/>
            </a:pPr>
            <a:endParaRPr lang="en-US" sz="2000" b="1" u="sng" dirty="0"/>
          </a:p>
          <a:p>
            <a:pPr marL="0" indent="0">
              <a:buNone/>
            </a:pPr>
            <a:r>
              <a:rPr lang="en-US" b="1" u="sng" dirty="0" smtClean="0"/>
              <a:t> </a:t>
            </a:r>
            <a:endParaRPr lang="en-US" b="1" u="sng" dirty="0" smtClean="0"/>
          </a:p>
          <a:p>
            <a:endParaRPr lang="en-US" b="1" u="sng" dirty="0"/>
          </a:p>
        </p:txBody>
      </p:sp>
      <p:pic>
        <p:nvPicPr>
          <p:cNvPr id="1026" name="Picture 2" descr="C:\Users\pc\Desktop\1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99811" y="1727298"/>
            <a:ext cx="5936808" cy="33177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 dirty="0" smtClean="0"/>
              <a:t>.</a:t>
            </a:r>
            <a:endParaRPr lang="en-US" sz="800" dirty="0"/>
          </a:p>
        </p:txBody>
      </p:sp>
      <p:sp>
        <p:nvSpPr>
          <p:cNvPr id="3" name="Content Placeholder 2"/>
          <p:cNvSpPr>
            <a:spLocks noGrp="1"/>
          </p:cNvSpPr>
          <p:nvPr>
            <p:ph idx="1"/>
          </p:nvPr>
        </p:nvSpPr>
        <p:spPr>
          <a:xfrm>
            <a:off x="609600" y="286247"/>
            <a:ext cx="10972800" cy="6138407"/>
          </a:xfrm>
        </p:spPr>
        <p:txBody>
          <a:bodyPr/>
          <a:lstStyle/>
          <a:p>
            <a:r>
              <a:rPr lang="en-US" dirty="0" smtClean="0"/>
              <a:t>Coding </a:t>
            </a:r>
            <a:endParaRPr lang="en-US" dirty="0" smtClean="0"/>
          </a:p>
          <a:p>
            <a:r>
              <a:rPr lang="en-US" sz="1800" dirty="0"/>
              <a:t>Upload the code below </a:t>
            </a:r>
            <a:r>
              <a:rPr lang="en-US" sz="1800" dirty="0" smtClean="0"/>
              <a:t>for </a:t>
            </a:r>
            <a:r>
              <a:rPr lang="en-US" sz="1800" dirty="0"/>
              <a:t>transmitter module                  Upload the code below for receiver module:</a:t>
            </a:r>
            <a:endParaRPr lang="en-US" sz="1800" dirty="0" smtClean="0"/>
          </a:p>
          <a:p>
            <a:pPr marL="0" indent="0">
              <a:buNone/>
            </a:pPr>
            <a:r>
              <a:rPr lang="en-US" sz="1800" dirty="0" smtClean="0"/>
              <a:t>  </a:t>
            </a:r>
            <a:endParaRPr lang="en-US" sz="1800" dirty="0" smtClean="0"/>
          </a:p>
          <a:p>
            <a:pPr marL="0" indent="0">
              <a:buNone/>
            </a:pPr>
            <a:endParaRPr lang="en-US" sz="1800" dirty="0"/>
          </a:p>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a:p>
        </p:txBody>
      </p:sp>
      <p:pic>
        <p:nvPicPr>
          <p:cNvPr id="2050" name="Picture 2" descr="C:\Users\pc\Desktop\10.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54598" y="1236952"/>
            <a:ext cx="4757806" cy="3342629"/>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pc\Desktop\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598" y="4579581"/>
            <a:ext cx="4757806" cy="184507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pc\Desktop\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6576" y="1236952"/>
            <a:ext cx="5285594" cy="51877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scene3d>
              <a:camera prst="orthographicFront"/>
              <a:lightRig rig="threePt" dir="t"/>
            </a:scene3d>
          </a:bodyPr>
          <a:lstStyle/>
          <a:p>
            <a:r>
              <a:rPr lang="en-US" sz="4000" b="1" u="sng" dirty="0" smtClean="0">
                <a:ln/>
                <a:solidFill>
                  <a:srgbClr val="FF0000"/>
                </a:solidFill>
                <a:effectLst>
                  <a:outerShdw blurRad="38100" dist="19050" dir="2700000" algn="tl" rotWithShape="0">
                    <a:schemeClr val="dk1">
                      <a:alpha val="40000"/>
                    </a:schemeClr>
                  </a:outerShdw>
                </a:effectLst>
              </a:rPr>
              <a:t>Time delay In Wide Area.</a:t>
            </a:r>
            <a:endParaRPr lang="en-US" sz="4000" b="1" u="sng" dirty="0" smtClean="0">
              <a:ln/>
              <a:solidFill>
                <a:srgbClr val="FF0000"/>
              </a:solidFill>
              <a:effectLst>
                <a:outerShdw blurRad="38100" dist="19050" dir="2700000" algn="tl" rotWithShape="0">
                  <a:schemeClr val="dk1">
                    <a:alpha val="40000"/>
                  </a:schemeClr>
                </a:outerShdw>
              </a:effectLst>
            </a:endParaRPr>
          </a:p>
        </p:txBody>
      </p:sp>
      <p:sp>
        <p:nvSpPr>
          <p:cNvPr id="3" name="Subtitle 2"/>
          <p:cNvSpPr>
            <a:spLocks noGrp="1"/>
          </p:cNvSpPr>
          <p:nvPr>
            <p:ph type="subTitle" idx="1"/>
          </p:nvPr>
        </p:nvSpPr>
        <p:spPr>
          <a:xfrm>
            <a:off x="2589213" y="4777379"/>
            <a:ext cx="8915399" cy="1949992"/>
          </a:xfrm>
        </p:spPr>
        <p:txBody>
          <a:bodyPr>
            <a:normAutofit/>
            <a:scene3d>
              <a:camera prst="orthographicFront"/>
              <a:lightRig rig="threePt" dir="t"/>
            </a:scene3d>
          </a:bodyPr>
          <a:lstStyle/>
          <a:p>
            <a:pPr marL="285750" indent="-285750">
              <a:buFont typeface="Arial" panose="020B0604020202020204" pitchFamily="34" charset="0"/>
              <a:buChar char="•"/>
            </a:pPr>
            <a:r>
              <a:rPr lang="en-US" dirty="0" smtClean="0">
                <a:ln/>
                <a:solidFill>
                  <a:schemeClr val="tx1"/>
                </a:solidFill>
                <a:effectLst>
                  <a:outerShdw blurRad="38100" dist="19050" dir="2700000" algn="tl" rotWithShape="0">
                    <a:schemeClr val="dk1">
                      <a:alpha val="40000"/>
                    </a:schemeClr>
                  </a:outerShdw>
                </a:effectLst>
              </a:rPr>
              <a:t>Presented By : Hazem Khaled.</a:t>
            </a:r>
            <a:endParaRPr lang="en-US" dirty="0">
              <a:ln/>
              <a:solidFill>
                <a:schemeClr val="tx1"/>
              </a:solidFill>
              <a:effectLst>
                <a:outerShdw blurRad="38100" dist="19050" dir="2700000" algn="tl" rotWithShape="0">
                  <a:schemeClr val="dk1">
                    <a:alpha val="40000"/>
                  </a:schemeClr>
                </a:outerShdw>
              </a:effectLst>
            </a:endParaRPr>
          </a:p>
          <a:p>
            <a:pPr marL="742950" lvl="1" indent="-285750">
              <a:buFont typeface="Arial" panose="020B0604020202020204" pitchFamily="34" charset="0"/>
              <a:buChar char="•"/>
            </a:pPr>
            <a:endParaRPr lang="en-US" dirty="0" smtClean="0">
              <a:ln/>
              <a:solidFill>
                <a:schemeClr val="tx1"/>
              </a:solidFill>
              <a:effectLst>
                <a:outerShdw blurRad="38100" dist="19050" dir="2700000" algn="tl" rotWithShape="0">
                  <a:schemeClr val="dk1">
                    <a:alpha val="40000"/>
                  </a:schemeClr>
                </a:outerShdw>
              </a:effectLst>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u="sng" dirty="0" smtClean="0"/>
            </a:br>
            <a:r>
              <a:rPr lang="en-US" u="sng" dirty="0" smtClean="0"/>
              <a:t>Causes of Time delay in wide area from our perspective :</a:t>
            </a:r>
            <a:endParaRPr lang="en-US" u="sng" dirty="0"/>
          </a:p>
        </p:txBody>
      </p:sp>
      <p:sp>
        <p:nvSpPr>
          <p:cNvPr id="3" name="Content Placeholder 2"/>
          <p:cNvSpPr>
            <a:spLocks noGrp="1"/>
          </p:cNvSpPr>
          <p:nvPr>
            <p:ph idx="1"/>
          </p:nvPr>
        </p:nvSpPr>
        <p:spPr/>
        <p:txBody>
          <a:bodyPr/>
          <a:lstStyle/>
          <a:p>
            <a:pPr marL="285750" indent="-285750">
              <a:buFont typeface="Arial" panose="020B0604020202020204" pitchFamily="34" charset="0"/>
              <a:buChar char="•"/>
            </a:pPr>
            <a:endParaRPr lang="en-US" sz="2000" b="1" dirty="0" smtClean="0"/>
          </a:p>
          <a:p>
            <a:pPr marL="285750" indent="-285750">
              <a:buFont typeface="Arial" panose="020B0604020202020204" pitchFamily="34" charset="0"/>
              <a:buChar char="•"/>
            </a:pPr>
            <a:r>
              <a:rPr lang="en-US" sz="2000" b="1" dirty="0" smtClean="0"/>
              <a:t>Sensors</a:t>
            </a:r>
            <a:r>
              <a:rPr lang="en-US" sz="2000" dirty="0"/>
              <a:t>.</a:t>
            </a:r>
            <a:endParaRPr lang="en-US" sz="2000" dirty="0"/>
          </a:p>
          <a:p>
            <a:pPr marL="285750" indent="-285750">
              <a:buFont typeface="Arial" panose="020B0604020202020204" pitchFamily="34" charset="0"/>
              <a:buChar char="•"/>
            </a:pPr>
            <a:r>
              <a:rPr lang="en-US" sz="2000" b="1" dirty="0"/>
              <a:t>ADC</a:t>
            </a:r>
            <a:r>
              <a:rPr lang="en-US" sz="2000" dirty="0"/>
              <a:t>.</a:t>
            </a:r>
            <a:endParaRPr lang="en-US" sz="2000" dirty="0"/>
          </a:p>
          <a:p>
            <a:pPr marL="285750" indent="-285750">
              <a:buFont typeface="Arial" panose="020B0604020202020204" pitchFamily="34" charset="0"/>
              <a:buChar char="•"/>
            </a:pPr>
            <a:r>
              <a:rPr lang="en-US" sz="2000" b="1" dirty="0" smtClean="0"/>
              <a:t>Algorithm</a:t>
            </a:r>
            <a:r>
              <a:rPr lang="en-US" sz="2000" dirty="0"/>
              <a:t>.</a:t>
            </a:r>
            <a:endParaRPr lang="en-US" sz="2000" dirty="0"/>
          </a:p>
          <a:p>
            <a:pPr marL="285750" indent="-285750">
              <a:buFont typeface="Arial" panose="020B0604020202020204" pitchFamily="34" charset="0"/>
              <a:buChar char="•"/>
            </a:pPr>
            <a:r>
              <a:rPr lang="en-US" sz="2000" b="1" dirty="0"/>
              <a:t>Communication</a:t>
            </a:r>
            <a:r>
              <a:rPr lang="en-US" sz="2000" dirty="0"/>
              <a:t>.</a:t>
            </a:r>
            <a:endParaRPr lang="en-US" sz="2000" dirty="0"/>
          </a:p>
          <a:p>
            <a:pPr lvl="1">
              <a:buFont typeface="+mj-lt"/>
              <a:buAutoNum type="arabicPeriod"/>
            </a:pPr>
            <a:r>
              <a:rPr lang="en-US" sz="2000" b="1" dirty="0"/>
              <a:t>IEC 61850-90-5.</a:t>
            </a:r>
            <a:endParaRPr lang="en-US" sz="2000" b="1" dirty="0"/>
          </a:p>
          <a:p>
            <a:pPr lvl="1">
              <a:buFont typeface="+mj-lt"/>
              <a:buAutoNum type="arabicPeriod"/>
            </a:pPr>
            <a:r>
              <a:rPr lang="en-US" sz="2000" b="1" dirty="0"/>
              <a:t>Frame according to IEC 61850-90-5.</a:t>
            </a:r>
            <a:endParaRPr lang="en-US" sz="2000" b="1" dirty="0"/>
          </a:p>
          <a:p>
            <a:pPr lvl="1">
              <a:buFont typeface="+mj-lt"/>
              <a:buAutoNum type="arabicPeriod"/>
            </a:pPr>
            <a:r>
              <a:rPr lang="en-US" sz="2000" b="1" dirty="0"/>
              <a:t>Frame used in our project.</a:t>
            </a:r>
            <a:endParaRPr lang="en-US" sz="2000" b="1" dirty="0"/>
          </a:p>
          <a:p>
            <a:pPr lvl="1">
              <a:buFont typeface="+mj-lt"/>
              <a:buAutoNum type="arabicPeriod"/>
            </a:pPr>
            <a:r>
              <a:rPr lang="en-US" sz="2000" b="1" dirty="0"/>
              <a:t>Wireless-Kit </a:t>
            </a:r>
            <a:r>
              <a:rPr lang="en-US" sz="2000" b="1" dirty="0" err="1"/>
              <a:t>vs</a:t>
            </a:r>
            <a:r>
              <a:rPr lang="en-US" sz="2000" b="1" dirty="0"/>
              <a:t> parallel transmission</a:t>
            </a:r>
            <a:r>
              <a:rPr lang="en-US" sz="2000" dirty="0"/>
              <a:t>.</a:t>
            </a:r>
            <a:endParaRPr lang="en-US" sz="2000" dirty="0"/>
          </a:p>
          <a:p>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Distributed </a:t>
            </a:r>
            <a:r>
              <a:rPr lang="en-US" u="sng" dirty="0"/>
              <a:t>PMU</a:t>
            </a:r>
            <a:r>
              <a:rPr lang="en-US" u="sng" dirty="0" smtClean="0"/>
              <a:t>.</a:t>
            </a:r>
            <a:endParaRPr lang="en-US" u="sng" dirty="0"/>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609600" y="1007110"/>
            <a:ext cx="10177780" cy="5498465"/>
          </a:xfr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Sensors:</a:t>
            </a:r>
            <a:endParaRPr lang="en-US" u="sng" dirty="0"/>
          </a:p>
        </p:txBody>
      </p:sp>
      <p:sp>
        <p:nvSpPr>
          <p:cNvPr id="3" name="Content Placeholder 2"/>
          <p:cNvSpPr>
            <a:spLocks noGrp="1"/>
          </p:cNvSpPr>
          <p:nvPr>
            <p:ph idx="1"/>
          </p:nvPr>
        </p:nvSpPr>
        <p:spPr/>
        <p:txBody>
          <a:bodyPr/>
          <a:lstStyle/>
          <a:p>
            <a:r>
              <a:rPr lang="en-US" b="1" dirty="0" smtClean="0"/>
              <a:t>Classification INSTRUMENT TRANSFORMERS (ITs) in two classification :</a:t>
            </a:r>
            <a:endParaRPr lang="en-US" b="1" dirty="0" smtClean="0"/>
          </a:p>
          <a:p>
            <a:pPr lvl="1"/>
            <a:r>
              <a:rPr lang="en-US" dirty="0"/>
              <a:t>“conventional” ITs, which include all the ITs proper—that is, </a:t>
            </a:r>
            <a:r>
              <a:rPr lang="en-US" dirty="0" smtClean="0"/>
              <a:t>inductive CTs</a:t>
            </a:r>
            <a:r>
              <a:rPr lang="en-US" dirty="0"/>
              <a:t>, inductive </a:t>
            </a:r>
            <a:r>
              <a:rPr lang="en-US" dirty="0" err="1" smtClean="0"/>
              <a:t>VTs,and</a:t>
            </a:r>
            <a:r>
              <a:rPr lang="en-US" dirty="0" smtClean="0"/>
              <a:t> </a:t>
            </a:r>
            <a:r>
              <a:rPr lang="en-US" dirty="0"/>
              <a:t>capacitive </a:t>
            </a:r>
            <a:r>
              <a:rPr lang="en-US" dirty="0" smtClean="0"/>
              <a:t>VTs.</a:t>
            </a:r>
            <a:endParaRPr lang="en-US" dirty="0" smtClean="0"/>
          </a:p>
          <a:p>
            <a:pPr lvl="1"/>
            <a:r>
              <a:rPr lang="en-US" dirty="0"/>
              <a:t>low-power instrument transformers (</a:t>
            </a:r>
            <a:r>
              <a:rPr lang="en-US" dirty="0" smtClean="0"/>
              <a:t>LPITs).</a:t>
            </a:r>
            <a:endParaRPr lang="en-US" dirty="0" smtClean="0"/>
          </a:p>
          <a:p>
            <a:pPr lvl="2"/>
            <a:r>
              <a:rPr lang="en-US" dirty="0"/>
              <a:t>which are “intended </a:t>
            </a:r>
            <a:r>
              <a:rPr lang="en-US" dirty="0" smtClean="0"/>
              <a:t>to , transmit a low-power analog or digital information signal to measuring instruments</a:t>
            </a:r>
            <a:r>
              <a:rPr lang="en-US" dirty="0"/>
              <a:t>, meters and protective or control devices or </a:t>
            </a:r>
            <a:r>
              <a:rPr lang="en-US" dirty="0" smtClean="0"/>
              <a:t>similar apparatus</a:t>
            </a:r>
            <a:r>
              <a:rPr lang="en-US" dirty="0"/>
              <a:t>.” </a:t>
            </a:r>
            <a:r>
              <a:rPr lang="en-US" dirty="0" smtClean="0"/>
              <a:t>LPITs,</a:t>
            </a:r>
            <a:r>
              <a:rPr lang="en-US" dirty="0"/>
              <a:t> LPITs, </a:t>
            </a:r>
            <a:r>
              <a:rPr lang="en-US" b="1" u="sng" dirty="0"/>
              <a:t>whose output is a voltage</a:t>
            </a:r>
            <a:r>
              <a:rPr lang="en-US" dirty="0"/>
              <a:t>, are further divided into</a:t>
            </a:r>
            <a:endParaRPr lang="en-US" dirty="0"/>
          </a:p>
          <a:p>
            <a:pPr lvl="3"/>
            <a:r>
              <a:rPr lang="en-US" b="1" u="sng" dirty="0"/>
              <a:t>active LPITs </a:t>
            </a:r>
            <a:r>
              <a:rPr lang="en-US" dirty="0"/>
              <a:t>and passive </a:t>
            </a:r>
            <a:r>
              <a:rPr lang="en-US" dirty="0" smtClean="0"/>
              <a:t>LPITs.</a:t>
            </a:r>
            <a:endParaRPr lang="en-US" dirty="0" smtClean="0"/>
          </a:p>
          <a:p>
            <a:pPr lvl="3"/>
            <a:r>
              <a:rPr lang="en-US" dirty="0" smtClean="0"/>
              <a:t>Example : Linear </a:t>
            </a:r>
            <a:r>
              <a:rPr lang="en-US" dirty="0" err="1" smtClean="0"/>
              <a:t>Coupler,Voltage</a:t>
            </a:r>
            <a:r>
              <a:rPr lang="en-US" dirty="0" smtClean="0"/>
              <a:t> </a:t>
            </a:r>
            <a:r>
              <a:rPr lang="en-US" dirty="0"/>
              <a:t>dividers</a:t>
            </a:r>
            <a:r>
              <a:rPr lang="en-US" dirty="0" smtClean="0"/>
              <a:t>,</a:t>
            </a:r>
            <a:r>
              <a:rPr lang="en-US" dirty="0"/>
              <a:t> </a:t>
            </a:r>
            <a:r>
              <a:rPr lang="en-US" b="1" u="sng" dirty="0"/>
              <a:t>Hall-effect-based current transducers</a:t>
            </a:r>
            <a:r>
              <a:rPr lang="en-US" b="1" dirty="0"/>
              <a:t> </a:t>
            </a:r>
            <a:r>
              <a:rPr lang="en-US" dirty="0"/>
              <a:t>belong all to this group.</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228600"/>
            <a:ext cx="8229600" cy="6248400"/>
          </a:xfrm>
        </p:spPr>
        <p:txBody>
          <a:bodyPr>
            <a:normAutofit/>
          </a:bodyPr>
          <a:lstStyle/>
          <a:p>
            <a:pPr marL="0" indent="0">
              <a:buNone/>
            </a:pPr>
            <a:r>
              <a:rPr lang="en-US" sz="2500" b="1" dirty="0" smtClean="0">
                <a:solidFill>
                  <a:srgbClr val="002060"/>
                </a:solidFill>
                <a:latin typeface="Arial" panose="020B0604020202020204" pitchFamily="34" charset="0"/>
                <a:cs typeface="Arial" panose="020B0604020202020204" pitchFamily="34" charset="0"/>
              </a:rPr>
              <a:t>C-</a:t>
            </a:r>
            <a:r>
              <a:rPr lang="en-US" sz="2500" dirty="0" smtClean="0">
                <a:solidFill>
                  <a:srgbClr val="002060"/>
                </a:solidFill>
                <a:latin typeface="Arial" panose="020B0604020202020204" pitchFamily="34" charset="0"/>
                <a:cs typeface="Arial" panose="020B0604020202020204" pitchFamily="34" charset="0"/>
              </a:rPr>
              <a:t> </a:t>
            </a:r>
            <a:r>
              <a:rPr lang="en-US" sz="2500" b="1" dirty="0" smtClean="0">
                <a:solidFill>
                  <a:srgbClr val="002060"/>
                </a:solidFill>
                <a:latin typeface="Arial" panose="020B0604020202020204" pitchFamily="34" charset="0"/>
                <a:cs typeface="Arial" panose="020B0604020202020204" pitchFamily="34" charset="0"/>
              </a:rPr>
              <a:t>1 </a:t>
            </a:r>
            <a:r>
              <a:rPr lang="en-US" sz="2500" b="1" dirty="0">
                <a:solidFill>
                  <a:srgbClr val="002060"/>
                </a:solidFill>
                <a:latin typeface="Arial" panose="020B0604020202020204" pitchFamily="34" charset="0"/>
                <a:cs typeface="Arial" panose="020B0604020202020204" pitchFamily="34" charset="0"/>
              </a:rPr>
              <a:t>three phase  induction motor :</a:t>
            </a:r>
            <a:endParaRPr lang="en-US" sz="2500" dirty="0">
              <a:solidFill>
                <a:srgbClr val="002060"/>
              </a:solidFill>
              <a:latin typeface="Arial" panose="020B0604020202020204" pitchFamily="34" charset="0"/>
              <a:cs typeface="Arial" panose="020B0604020202020204" pitchFamily="34" charset="0"/>
            </a:endParaRPr>
          </a:p>
          <a:p>
            <a:pPr marL="0" indent="0">
              <a:buNone/>
            </a:pPr>
            <a:r>
              <a:rPr lang="en-US" sz="2200" b="1" dirty="0" smtClean="0">
                <a:latin typeface="Arial" panose="020B0604020202020204" pitchFamily="34" charset="0"/>
                <a:cs typeface="Arial" panose="020B0604020202020204" pitchFamily="34" charset="0"/>
              </a:rPr>
              <a:t>- The </a:t>
            </a:r>
            <a:r>
              <a:rPr lang="en-US" sz="2200" b="1" dirty="0">
                <a:latin typeface="Arial" panose="020B0604020202020204" pitchFamily="34" charset="0"/>
                <a:cs typeface="Arial" panose="020B0604020202020204" pitchFamily="34" charset="0"/>
              </a:rPr>
              <a:t>name of the </a:t>
            </a:r>
            <a:r>
              <a:rPr lang="en-US" sz="2200" b="1" dirty="0" smtClean="0">
                <a:latin typeface="Arial" panose="020B0604020202020204" pitchFamily="34" charset="0"/>
                <a:cs typeface="Arial" panose="020B0604020202020204" pitchFamily="34" charset="0"/>
              </a:rPr>
              <a:t>motor run </a:t>
            </a:r>
            <a:r>
              <a:rPr lang="en-US" sz="2200" b="1" dirty="0">
                <a:latin typeface="Arial" panose="020B0604020202020204" pitchFamily="34" charset="0"/>
                <a:cs typeface="Arial" panose="020B0604020202020204" pitchFamily="34" charset="0"/>
              </a:rPr>
              <a:t>on 380 volts, rated current has 2 amperes, its capacity is 1 </a:t>
            </a:r>
            <a:r>
              <a:rPr lang="en-US" sz="2200" b="1" dirty="0" err="1" smtClean="0">
                <a:latin typeface="Arial" panose="020B0604020202020204" pitchFamily="34" charset="0"/>
                <a:cs typeface="Arial" panose="020B0604020202020204" pitchFamily="34" charset="0"/>
              </a:rPr>
              <a:t>hp</a:t>
            </a:r>
            <a:r>
              <a:rPr lang="en-US" sz="2200" b="1" dirty="0" smtClean="0">
                <a:latin typeface="Arial" panose="020B0604020202020204" pitchFamily="34" charset="0"/>
                <a:cs typeface="Arial" panose="020B0604020202020204" pitchFamily="34" charset="0"/>
              </a:rPr>
              <a:t> .</a:t>
            </a:r>
            <a:endParaRPr lang="en-US" sz="2200" b="1" dirty="0" smtClean="0">
              <a:latin typeface="Arial" panose="020B0604020202020204" pitchFamily="34" charset="0"/>
              <a:cs typeface="Arial" panose="020B0604020202020204" pitchFamily="34" charset="0"/>
            </a:endParaRPr>
          </a:p>
          <a:p>
            <a:pPr marL="0" lvl="0" indent="0">
              <a:buNone/>
            </a:pPr>
            <a:endParaRPr lang="en-US" sz="2200" dirty="0" smtClean="0">
              <a:latin typeface="Arial" panose="020B0604020202020204" pitchFamily="34" charset="0"/>
              <a:cs typeface="Arial" panose="020B0604020202020204" pitchFamily="34" charset="0"/>
            </a:endParaRPr>
          </a:p>
          <a:p>
            <a:pPr marL="0" lvl="0" indent="0">
              <a:buNone/>
            </a:pPr>
            <a:r>
              <a:rPr lang="en-US" sz="2500" b="1" dirty="0" smtClean="0">
                <a:solidFill>
                  <a:srgbClr val="002060"/>
                </a:solidFill>
                <a:latin typeface="Arial" panose="020B0604020202020204" pitchFamily="34" charset="0"/>
                <a:cs typeface="Arial" panose="020B0604020202020204" pitchFamily="34" charset="0"/>
              </a:rPr>
              <a:t>D- 3 </a:t>
            </a:r>
            <a:r>
              <a:rPr lang="en-US" sz="2500" b="1" dirty="0">
                <a:solidFill>
                  <a:srgbClr val="002060"/>
                </a:solidFill>
                <a:latin typeface="Arial" panose="020B0604020202020204" pitchFamily="34" charset="0"/>
                <a:cs typeface="Arial" panose="020B0604020202020204" pitchFamily="34" charset="0"/>
              </a:rPr>
              <a:t>static loads :</a:t>
            </a:r>
            <a:endParaRPr lang="en-US" sz="2500" dirty="0">
              <a:solidFill>
                <a:srgbClr val="002060"/>
              </a:solidFill>
              <a:latin typeface="Arial" panose="020B0604020202020204" pitchFamily="34" charset="0"/>
              <a:cs typeface="Arial" panose="020B0604020202020204" pitchFamily="34" charset="0"/>
            </a:endParaRPr>
          </a:p>
          <a:p>
            <a:pPr marL="0" indent="0">
              <a:buNone/>
            </a:pPr>
            <a:r>
              <a:rPr lang="en-US" sz="2400" b="1" dirty="0" smtClean="0">
                <a:latin typeface="Arial" panose="020B0604020202020204" pitchFamily="34" charset="0"/>
                <a:cs typeface="Arial" panose="020B0604020202020204" pitchFamily="34" charset="0"/>
              </a:rPr>
              <a:t>- The </a:t>
            </a:r>
            <a:r>
              <a:rPr lang="en-US" sz="2400" b="1" dirty="0">
                <a:latin typeface="Arial" panose="020B0604020202020204" pitchFamily="34" charset="0"/>
                <a:cs typeface="Arial" panose="020B0604020202020204" pitchFamily="34" charset="0"/>
              </a:rPr>
              <a:t>three static loads have the same power 610 watt.</a:t>
            </a:r>
            <a:endParaRPr lang="en-US" sz="2400" dirty="0">
              <a:latin typeface="Arial" panose="020B0604020202020204" pitchFamily="34" charset="0"/>
              <a:cs typeface="Arial" panose="020B0604020202020204" pitchFamily="34" charset="0"/>
            </a:endParaRPr>
          </a:p>
          <a:p>
            <a:pPr marL="0" indent="0">
              <a:buNone/>
            </a:pPr>
            <a:r>
              <a:rPr lang="en-US" sz="2400" b="1" dirty="0" smtClean="0">
                <a:latin typeface="Arial" panose="020B0604020202020204" pitchFamily="34" charset="0"/>
                <a:cs typeface="Arial" panose="020B0604020202020204" pitchFamily="34" charset="0"/>
              </a:rPr>
              <a:t>- Each </a:t>
            </a:r>
            <a:r>
              <a:rPr lang="en-US" sz="2400" b="1" dirty="0">
                <a:latin typeface="Arial" panose="020B0604020202020204" pitchFamily="34" charset="0"/>
                <a:cs typeface="Arial" panose="020B0604020202020204" pitchFamily="34" charset="0"/>
              </a:rPr>
              <a:t>phase of static load was represented by three lamps with 247-ohm , and to achieve the required resistance equal to </a:t>
            </a:r>
            <a:r>
              <a:rPr lang="en-US" sz="2400" b="1" dirty="0" smtClean="0">
                <a:latin typeface="Arial" panose="020B0604020202020204" pitchFamily="34" charset="0"/>
                <a:cs typeface="Arial" panose="020B0604020202020204" pitchFamily="34" charset="0"/>
              </a:rPr>
              <a:t>82 </a:t>
            </a:r>
            <a:r>
              <a:rPr lang="en-US" sz="2400" b="1" dirty="0">
                <a:latin typeface="Arial" panose="020B0604020202020204" pitchFamily="34" charset="0"/>
                <a:cs typeface="Arial" panose="020B0604020202020204" pitchFamily="34" charset="0"/>
              </a:rPr>
              <a:t>ohms , each phase was connected to three parallel </a:t>
            </a:r>
            <a:r>
              <a:rPr lang="en-US" sz="2400" b="1" dirty="0" smtClean="0">
                <a:latin typeface="Arial" panose="020B0604020202020204" pitchFamily="34" charset="0"/>
                <a:cs typeface="Arial" panose="020B0604020202020204" pitchFamily="34" charset="0"/>
              </a:rPr>
              <a:t>lamps .</a:t>
            </a:r>
            <a:endParaRPr lang="en-US" sz="2400" dirty="0">
              <a:latin typeface="Arial" panose="020B0604020202020204" pitchFamily="34" charset="0"/>
              <a:cs typeface="Arial" panose="020B0604020202020204" pitchFamily="34" charset="0"/>
            </a:endParaRPr>
          </a:p>
          <a:p>
            <a:pPr marL="0" indent="0">
              <a:buNone/>
            </a:pPr>
            <a:r>
              <a:rPr lang="en-US" sz="2400" b="1" dirty="0" smtClean="0">
                <a:latin typeface="Arial" panose="020B0604020202020204" pitchFamily="34" charset="0"/>
                <a:cs typeface="Arial" panose="020B0604020202020204" pitchFamily="34" charset="0"/>
              </a:rPr>
              <a:t>- All </a:t>
            </a:r>
            <a:r>
              <a:rPr lang="en-US" sz="2400" b="1" dirty="0">
                <a:latin typeface="Arial" panose="020B0604020202020204" pitchFamily="34" charset="0"/>
                <a:cs typeface="Arial" panose="020B0604020202020204" pitchFamily="34" charset="0"/>
              </a:rPr>
              <a:t>of the above has been done in each phase of three phase of three static loads </a:t>
            </a:r>
            <a:r>
              <a:rPr lang="en-US" sz="2400" b="1" dirty="0" smtClean="0">
                <a:latin typeface="Arial" panose="020B0604020202020204" pitchFamily="34" charset="0"/>
                <a:cs typeface="Arial" panose="020B0604020202020204" pitchFamily="34" charset="0"/>
              </a:rPr>
              <a:t>.</a:t>
            </a:r>
            <a:endParaRPr lang="en-US" sz="2400" b="1" dirty="0" smtClean="0">
              <a:latin typeface="Arial" panose="020B0604020202020204" pitchFamily="34" charset="0"/>
              <a:cs typeface="Arial" panose="020B0604020202020204" pitchFamily="34" charset="0"/>
            </a:endParaRPr>
          </a:p>
          <a:p>
            <a:pPr marL="0" indent="0">
              <a:buNone/>
            </a:pPr>
            <a:endParaRPr lang="en-US" sz="2400" dirty="0">
              <a:latin typeface="Arial" panose="020B0604020202020204" pitchFamily="34" charset="0"/>
              <a:cs typeface="Arial" panose="020B0604020202020204" pitchFamily="34" charset="0"/>
            </a:endParaRPr>
          </a:p>
        </p:txBody>
      </p:sp>
      <p:pic>
        <p:nvPicPr>
          <p:cNvPr id="4" name="Picture 3" descr="ÙØªÙØ¬Ø© Ø¨Ø­Ø« Ø§ÙØµÙØ± Ø¹Ù âª3 phase induction motorâ¬â"/>
          <p:cNvPicPr/>
          <p:nvPr/>
        </p:nvPicPr>
        <p:blipFill>
          <a:blip r:embed="rId1">
            <a:extLst>
              <a:ext uri="{28A0092B-C50C-407E-A947-70E740481C1C}">
                <a14:useLocalDpi xmlns:a14="http://schemas.microsoft.com/office/drawing/2010/main" val="0"/>
              </a:ext>
            </a:extLst>
          </a:blip>
          <a:srcRect/>
          <a:stretch>
            <a:fillRect/>
          </a:stretch>
        </p:blipFill>
        <p:spPr bwMode="auto">
          <a:xfrm>
            <a:off x="6691313" y="1066801"/>
            <a:ext cx="3443287" cy="1295400"/>
          </a:xfrm>
          <a:prstGeom prst="rect">
            <a:avLst/>
          </a:prstGeom>
          <a:noFill/>
          <a:ln>
            <a:noFill/>
          </a:ln>
        </p:spPr>
      </p:pic>
      <p:pic>
        <p:nvPicPr>
          <p:cNvPr id="5" name="Picture 4" descr="ÙØªÙØ¬Ø© Ø¨Ø­Ø« Ø§ÙØµÙØ± Ø¹Ù ÙÙØ¨Ø© ÙÙØ§Ø²Ø§ 200 ÙØ§Øª"/>
          <p:cNvPicPr/>
          <p:nvPr/>
        </p:nvPicPr>
        <p:blipFill>
          <a:blip r:embed="rId2">
            <a:extLst>
              <a:ext uri="{28A0092B-C50C-407E-A947-70E740481C1C}">
                <a14:useLocalDpi xmlns:a14="http://schemas.microsoft.com/office/drawing/2010/main" val="0"/>
              </a:ext>
            </a:extLst>
          </a:blip>
          <a:srcRect/>
          <a:stretch>
            <a:fillRect/>
          </a:stretch>
        </p:blipFill>
        <p:spPr bwMode="auto">
          <a:xfrm>
            <a:off x="7349815" y="4733925"/>
            <a:ext cx="2562225" cy="2124075"/>
          </a:xfrm>
          <a:prstGeom prst="rect">
            <a:avLst/>
          </a:prstGeom>
          <a:noFill/>
          <a:ln>
            <a:noFill/>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Current Sensor Used in our project:</a:t>
            </a:r>
            <a:endParaRPr lang="en-US" u="sng" dirty="0"/>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043795" y="1387495"/>
            <a:ext cx="10774393" cy="5366987"/>
          </a:xfr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PMU </a:t>
            </a:r>
            <a:r>
              <a:rPr lang="en-US" u="sng" dirty="0" smtClean="0"/>
              <a:t>Architecture </a:t>
            </a:r>
            <a:r>
              <a:rPr lang="en-US" u="sng" dirty="0"/>
              <a:t>:</a:t>
            </a:r>
            <a:endParaRPr lang="en-US" u="sng" dirty="0"/>
          </a:p>
        </p:txBody>
      </p:sp>
      <p:pic>
        <p:nvPicPr>
          <p:cNvPr id="7" name="Content Placeholder 6"/>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017918" y="1290434"/>
            <a:ext cx="10748513" cy="5274268"/>
          </a:xfr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b="1" u="sng" dirty="0" smtClean="0"/>
            </a:br>
            <a:r>
              <a:rPr lang="en-US" b="1" u="sng" dirty="0" smtClean="0"/>
              <a:t>Signal Conditioning ?</a:t>
            </a:r>
            <a:br>
              <a:rPr lang="en-US" dirty="0"/>
            </a:br>
            <a:endParaRPr lang="en-US" u="sng" dirty="0"/>
          </a:p>
        </p:txBody>
      </p:sp>
      <p:sp>
        <p:nvSpPr>
          <p:cNvPr id="3" name="Content Placeholder 2"/>
          <p:cNvSpPr>
            <a:spLocks noGrp="1"/>
          </p:cNvSpPr>
          <p:nvPr>
            <p:ph idx="1"/>
          </p:nvPr>
        </p:nvSpPr>
        <p:spPr>
          <a:xfrm>
            <a:off x="609600" y="952500"/>
            <a:ext cx="10972800" cy="4953000"/>
          </a:xfrm>
        </p:spPr>
        <p:txBody>
          <a:bodyPr/>
          <a:lstStyle/>
          <a:p>
            <a:r>
              <a:rPr lang="en-US" b="1" u="sng" dirty="0" smtClean="0"/>
              <a:t>Signal Conditioning </a:t>
            </a:r>
            <a:r>
              <a:rPr lang="en-US" dirty="0" smtClean="0"/>
              <a:t>: </a:t>
            </a:r>
            <a:r>
              <a:rPr lang="en-US" dirty="0"/>
              <a:t>Signal conditioning is the manipulation of a signal in a way that prepares it for the next stage of </a:t>
            </a:r>
            <a:r>
              <a:rPr lang="en-US" dirty="0" smtClean="0"/>
              <a:t>processing.</a:t>
            </a:r>
            <a:endParaRPr lang="en-US" dirty="0" smtClean="0"/>
          </a:p>
          <a:p>
            <a:endParaRPr lang="en-US" dirty="0"/>
          </a:p>
          <a:p>
            <a:r>
              <a:rPr lang="en-US" dirty="0" smtClean="0"/>
              <a:t>We use </a:t>
            </a:r>
            <a:r>
              <a:rPr lang="en-US" b="1" u="sng" dirty="0" smtClean="0"/>
              <a:t>ACS712 Current Sensor </a:t>
            </a:r>
            <a:r>
              <a:rPr lang="en-US" dirty="0" smtClean="0"/>
              <a:t>which it’s output from :</a:t>
            </a:r>
            <a:endParaRPr lang="en-US" dirty="0" smtClean="0"/>
          </a:p>
          <a:p>
            <a:pPr lvl="1"/>
            <a:r>
              <a:rPr lang="en-US" dirty="0" smtClean="0"/>
              <a:t>0 – 2.5 Volt in DC.</a:t>
            </a:r>
            <a:endParaRPr lang="en-US" dirty="0" smtClean="0"/>
          </a:p>
          <a:p>
            <a:pPr lvl="1"/>
            <a:r>
              <a:rPr lang="en-US" b="1" u="sng" dirty="0" smtClean="0"/>
              <a:t>2.5 – 5 volt in  AC.</a:t>
            </a:r>
            <a:endParaRPr lang="en-US" b="1" u="sng" dirty="0" smtClean="0"/>
          </a:p>
          <a:p>
            <a:pPr marL="457200" lvl="1" indent="0" algn="r">
              <a:buNone/>
            </a:pPr>
            <a:endParaRPr lang="en-US" dirty="0"/>
          </a:p>
          <a:p>
            <a:pPr indent="-285750"/>
            <a:r>
              <a:rPr lang="en-US" dirty="0" smtClean="0"/>
              <a:t>So In our project we reduce time by using current sensor which </a:t>
            </a:r>
            <a:r>
              <a:rPr lang="en-US" b="1" u="sng" dirty="0" smtClean="0"/>
              <a:t>output is voltage, and suitable for ADC Processing.</a:t>
            </a:r>
            <a:endParaRPr lang="en-US" b="1" u="sng"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b="1" u="sng" dirty="0" smtClean="0"/>
            </a:br>
            <a:r>
              <a:rPr lang="en-US" b="1" u="sng" dirty="0" smtClean="0"/>
              <a:t>Time Conversion in ADC?</a:t>
            </a:r>
            <a:br>
              <a:rPr lang="en-US" dirty="0"/>
            </a:br>
            <a:endParaRPr lang="en-US" u="sng" dirty="0"/>
          </a:p>
        </p:txBody>
      </p:sp>
      <p:sp>
        <p:nvSpPr>
          <p:cNvPr id="3" name="Content Placeholder 2"/>
          <p:cNvSpPr>
            <a:spLocks noGrp="1"/>
          </p:cNvSpPr>
          <p:nvPr>
            <p:ph idx="1"/>
          </p:nvPr>
        </p:nvSpPr>
        <p:spPr>
          <a:xfrm>
            <a:off x="609600" y="952500"/>
            <a:ext cx="10972800" cy="4953000"/>
          </a:xfrm>
        </p:spPr>
        <p:txBody>
          <a:bodyPr>
            <a:noAutofit/>
          </a:bodyPr>
          <a:lstStyle/>
          <a:p>
            <a:r>
              <a:rPr lang="en-US" sz="2400" b="1" u="sng" dirty="0" smtClean="0"/>
              <a:t>Conversion Time : </a:t>
            </a:r>
            <a:r>
              <a:rPr lang="en-US" sz="2400" b="1" dirty="0" smtClean="0"/>
              <a:t>Time it takes the ADC To Convert the analog input to digital, This time depend on the </a:t>
            </a:r>
            <a:r>
              <a:rPr lang="en-US" sz="2400" b="1" u="sng" dirty="0">
                <a:solidFill>
                  <a:srgbClr val="FF0000"/>
                </a:solidFill>
              </a:rPr>
              <a:t>algorithm </a:t>
            </a:r>
            <a:r>
              <a:rPr lang="en-US" sz="2400" b="1" dirty="0" smtClean="0"/>
              <a:t>used in ADC.</a:t>
            </a:r>
            <a:endParaRPr lang="en-US" sz="2400" b="1" dirty="0" smtClean="0"/>
          </a:p>
          <a:p>
            <a:r>
              <a:rPr lang="en-US" sz="2400" b="1" dirty="0"/>
              <a:t>The conversion time is maintained constant in successive approximation type ADC, and is proportional to the </a:t>
            </a:r>
            <a:r>
              <a:rPr lang="en-US" sz="2400" b="1" u="sng" dirty="0">
                <a:solidFill>
                  <a:srgbClr val="FF0000"/>
                </a:solidFill>
              </a:rPr>
              <a:t>number of bits </a:t>
            </a:r>
            <a:r>
              <a:rPr lang="en-US" sz="2400" b="1" dirty="0"/>
              <a:t>in the digital output</a:t>
            </a:r>
            <a:r>
              <a:rPr lang="en-US" sz="2400" b="1" dirty="0" smtClean="0"/>
              <a:t>.</a:t>
            </a:r>
            <a:endParaRPr lang="en-US" sz="2400" b="1" dirty="0" smtClean="0"/>
          </a:p>
          <a:p>
            <a:r>
              <a:rPr lang="en-US" sz="2400" b="1" dirty="0" smtClean="0"/>
              <a:t>According to IEC-61850 Merging unit element it’s used </a:t>
            </a:r>
            <a:r>
              <a:rPr lang="en-US" sz="2400" b="1" dirty="0"/>
              <a:t>successive </a:t>
            </a:r>
            <a:r>
              <a:rPr lang="en-US" sz="2400" b="1" dirty="0" smtClean="0"/>
              <a:t>approximation (SAR) method which have the following characteristic :</a:t>
            </a:r>
            <a:endParaRPr lang="en-US" sz="2400" b="1" dirty="0" smtClean="0"/>
          </a:p>
          <a:p>
            <a:pPr lvl="1"/>
            <a:r>
              <a:rPr lang="en-US" sz="2400" b="1" dirty="0" smtClean="0"/>
              <a:t>Constant time.</a:t>
            </a:r>
            <a:endParaRPr lang="en-US" sz="2400" b="1" dirty="0" smtClean="0"/>
          </a:p>
          <a:p>
            <a:pPr lvl="1"/>
            <a:r>
              <a:rPr lang="en-US" sz="2400" b="1" dirty="0" smtClean="0"/>
              <a:t>High </a:t>
            </a:r>
            <a:r>
              <a:rPr lang="en-US" sz="2400" b="1" i="1" dirty="0" smtClean="0">
                <a:solidFill>
                  <a:schemeClr val="tx1"/>
                </a:solidFill>
                <a:hlinkClick r:id="rId1"/>
              </a:rPr>
              <a:t>Efficiency</a:t>
            </a:r>
            <a:r>
              <a:rPr lang="en-US" sz="2400" b="1" i="1" u="sng" dirty="0" smtClean="0">
                <a:solidFill>
                  <a:schemeClr val="tx1"/>
                </a:solidFill>
              </a:rPr>
              <a:t>.</a:t>
            </a:r>
            <a:endParaRPr lang="en-US" sz="2400" b="1" i="1" u="sng" dirty="0" smtClean="0">
              <a:solidFill>
                <a:schemeClr val="tx1"/>
              </a:solidFill>
            </a:endParaRPr>
          </a:p>
          <a:p>
            <a:r>
              <a:rPr lang="en-US" sz="2400" b="1" i="1" dirty="0" smtClean="0">
                <a:solidFill>
                  <a:schemeClr val="tx1"/>
                </a:solidFill>
              </a:rPr>
              <a:t>(SAR) Based on comparison.</a:t>
            </a:r>
            <a:endParaRPr lang="en-US" sz="2400" b="1" i="1" dirty="0" smtClean="0">
              <a:solidFill>
                <a:schemeClr val="tx1"/>
              </a:solidFill>
            </a:endParaRPr>
          </a:p>
          <a:p>
            <a:r>
              <a:rPr lang="en-US" sz="2400" b="1" i="1" dirty="0" smtClean="0">
                <a:solidFill>
                  <a:schemeClr val="tx1"/>
                </a:solidFill>
              </a:rPr>
              <a:t>In our project we used the</a:t>
            </a:r>
            <a:r>
              <a:rPr lang="en-US" sz="2400" b="1" i="1" u="sng" dirty="0" smtClean="0">
                <a:solidFill>
                  <a:srgbClr val="FF0000"/>
                </a:solidFill>
              </a:rPr>
              <a:t> same algorithm </a:t>
            </a:r>
            <a:r>
              <a:rPr lang="en-US" sz="2400" b="1" i="1" dirty="0" smtClean="0">
                <a:solidFill>
                  <a:schemeClr val="tx1"/>
                </a:solidFill>
              </a:rPr>
              <a:t>used in the standard.</a:t>
            </a:r>
            <a:endParaRPr lang="en-US" sz="2400" b="1" i="1" dirty="0" smtClean="0">
              <a:solidFill>
                <a:schemeClr val="tx1"/>
              </a:solidFill>
            </a:endParaRPr>
          </a:p>
          <a:p>
            <a:r>
              <a:rPr lang="en-US" sz="2400" b="1" i="1" dirty="0" smtClean="0">
                <a:solidFill>
                  <a:schemeClr val="tx1"/>
                </a:solidFill>
              </a:rPr>
              <a:t>As we Explain the topic from point of view of a Time let’s explain it.</a:t>
            </a:r>
            <a:endParaRPr lang="en-US" sz="2400" b="1" i="1" dirty="0" smtClean="0">
              <a:solidFill>
                <a:schemeClr val="tx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4815" y="126365"/>
            <a:ext cx="10347960" cy="6302375"/>
          </a:xfrm>
        </p:spPr>
        <p:txBody>
          <a:bodyPr>
            <a:normAutofit/>
          </a:bodyPr>
          <a:lstStyle/>
          <a:p>
            <a:r>
              <a:rPr lang="en-US" b="1" dirty="0" smtClean="0">
                <a:solidFill>
                  <a:schemeClr val="tx1"/>
                </a:solidFill>
              </a:rPr>
              <a:t>Conversion time in (SAR) depend on :</a:t>
            </a:r>
            <a:endParaRPr lang="en-US" b="1" dirty="0" smtClean="0">
              <a:solidFill>
                <a:schemeClr val="tx1"/>
              </a:solidFill>
            </a:endParaRPr>
          </a:p>
          <a:p>
            <a:pPr lvl="1"/>
            <a:r>
              <a:rPr lang="en-US" b="1" dirty="0" smtClean="0">
                <a:solidFill>
                  <a:schemeClr val="tx1"/>
                </a:solidFill>
              </a:rPr>
              <a:t>Number of bits (Resolution).</a:t>
            </a:r>
            <a:endParaRPr lang="en-US" b="1" dirty="0" smtClean="0">
              <a:solidFill>
                <a:schemeClr val="tx1"/>
              </a:solidFill>
            </a:endParaRPr>
          </a:p>
          <a:p>
            <a:r>
              <a:rPr lang="en-US" b="1" dirty="0" smtClean="0">
                <a:solidFill>
                  <a:schemeClr val="tx1"/>
                </a:solidFill>
              </a:rPr>
              <a:t>Rules </a:t>
            </a:r>
            <a:r>
              <a:rPr lang="en-US" b="1" dirty="0">
                <a:solidFill>
                  <a:schemeClr val="tx1"/>
                </a:solidFill>
              </a:rPr>
              <a:t>of </a:t>
            </a:r>
            <a:r>
              <a:rPr lang="en-US" b="1" dirty="0" smtClean="0">
                <a:solidFill>
                  <a:schemeClr val="tx1"/>
                </a:solidFill>
              </a:rPr>
              <a:t>Conversion </a:t>
            </a:r>
            <a:r>
              <a:rPr lang="en-US" b="1" dirty="0">
                <a:solidFill>
                  <a:schemeClr val="tx1"/>
                </a:solidFill>
              </a:rPr>
              <a:t>:</a:t>
            </a:r>
            <a:endParaRPr lang="en-US" b="1" dirty="0" smtClean="0">
              <a:solidFill>
                <a:schemeClr val="tx1"/>
              </a:solidFill>
            </a:endParaRPr>
          </a:p>
          <a:p>
            <a:pPr marL="800100" lvl="1" indent="-342900">
              <a:buAutoNum type="arabicParenBoth"/>
            </a:pPr>
            <a:r>
              <a:rPr lang="en-US" dirty="0"/>
              <a:t>The MSB is initially set to 1 with the remaining three bits set as 000. The digital equivalent voltage is compared with the unknown analog input voltage.</a:t>
            </a:r>
            <a:endParaRPr lang="en-US" dirty="0"/>
          </a:p>
          <a:p>
            <a:pPr marL="800100" lvl="1" indent="-342900">
              <a:buAutoNum type="arabicParenBoth"/>
            </a:pPr>
            <a:r>
              <a:rPr lang="en-US" dirty="0"/>
              <a:t>If the analog input voltage is higher than the digital equivalent voltage, the MSB is retained as 1 and the second MSB is set to 1.</a:t>
            </a:r>
            <a:endParaRPr lang="en-US" dirty="0"/>
          </a:p>
          <a:p>
            <a:pPr marL="800100" lvl="1" indent="-342900">
              <a:buAutoNum type="arabicParenBoth"/>
            </a:pPr>
            <a:r>
              <a:rPr lang="en-US" dirty="0"/>
              <a:t>Otherwise, the MSB is set to 0 and the second MSB is set to 1. Comparison is made as given in step (1) to decide whether to retain or reset the second MSB</a:t>
            </a:r>
            <a:r>
              <a:rPr lang="en-US" dirty="0" smtClean="0"/>
              <a:t>.</a:t>
            </a:r>
            <a:endParaRPr lang="en-US" b="1" dirty="0" smtClean="0">
              <a:solidFill>
                <a:schemeClr val="tx1"/>
              </a:solidFill>
            </a:endParaRPr>
          </a:p>
          <a:p>
            <a:pPr marL="57150" indent="0">
              <a:buNone/>
            </a:pPr>
            <a:endParaRPr lang="en-US" dirty="0" smtClean="0">
              <a:solidFill>
                <a:schemeClr val="tx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6415" y="167005"/>
            <a:ext cx="9951720" cy="5977890"/>
          </a:xfrm>
        </p:spPr>
        <p:txBody>
          <a:bodyPr>
            <a:normAutofit fontScale="70000"/>
          </a:bodyPr>
          <a:lstStyle/>
          <a:p>
            <a:r>
              <a:rPr lang="en-US" b="1" dirty="0">
                <a:solidFill>
                  <a:schemeClr val="tx1"/>
                </a:solidFill>
              </a:rPr>
              <a:t>Example :</a:t>
            </a:r>
            <a:endParaRPr lang="en-US" b="1" dirty="0">
              <a:solidFill>
                <a:schemeClr val="tx1"/>
              </a:solidFill>
            </a:endParaRPr>
          </a:p>
          <a:p>
            <a:pPr lvl="1"/>
            <a:r>
              <a:rPr lang="en-US" b="1" dirty="0">
                <a:solidFill>
                  <a:schemeClr val="tx1"/>
                </a:solidFill>
              </a:rPr>
              <a:t>If we have analog input equal to </a:t>
            </a:r>
            <a:r>
              <a:rPr lang="en-US" b="1" u="sng" dirty="0">
                <a:solidFill>
                  <a:schemeClr val="tx1"/>
                </a:solidFill>
              </a:rPr>
              <a:t>4 V </a:t>
            </a:r>
            <a:r>
              <a:rPr lang="en-US" b="1" dirty="0">
                <a:solidFill>
                  <a:schemeClr val="tx1"/>
                </a:solidFill>
              </a:rPr>
              <a:t>and we want to convert it to digital value,</a:t>
            </a:r>
            <a:endParaRPr lang="en-US" b="1" dirty="0">
              <a:solidFill>
                <a:schemeClr val="tx1"/>
              </a:solidFill>
            </a:endParaRPr>
          </a:p>
          <a:p>
            <a:pPr marL="457200" lvl="1" indent="0">
              <a:buNone/>
            </a:pPr>
            <a:r>
              <a:rPr lang="en-US" b="1" dirty="0">
                <a:solidFill>
                  <a:schemeClr val="tx1"/>
                </a:solidFill>
              </a:rPr>
              <a:t>And we have ADC </a:t>
            </a:r>
            <a:r>
              <a:rPr lang="en-US" b="1" u="sng" dirty="0">
                <a:solidFill>
                  <a:schemeClr val="tx1"/>
                </a:solidFill>
              </a:rPr>
              <a:t>4-bit</a:t>
            </a:r>
            <a:r>
              <a:rPr lang="en-US" b="1" dirty="0">
                <a:solidFill>
                  <a:schemeClr val="tx1"/>
                </a:solidFill>
              </a:rPr>
              <a:t> resolution so the following will happen :</a:t>
            </a:r>
            <a:endParaRPr lang="en-US" b="1" dirty="0">
              <a:solidFill>
                <a:schemeClr val="tx1"/>
              </a:solidFill>
            </a:endParaRPr>
          </a:p>
          <a:p>
            <a:pPr marL="57150" indent="0">
              <a:buNone/>
            </a:pPr>
            <a:endParaRPr lang="en-US" dirty="0" smtClean="0">
              <a:solidFill>
                <a:schemeClr val="tx1"/>
              </a:solidFill>
            </a:endParaRPr>
          </a:p>
          <a:p>
            <a:pPr marL="400050">
              <a:buFont typeface="+mj-lt"/>
              <a:buAutoNum type="arabicPeriod"/>
            </a:pPr>
            <a:r>
              <a:rPr lang="en-US" dirty="0" smtClean="0">
                <a:solidFill>
                  <a:schemeClr val="tx1"/>
                </a:solidFill>
              </a:rPr>
              <a:t>1000 which is (8 in decimal) &gt; 0100 (4 in decimal) .. So right shift one step.</a:t>
            </a:r>
            <a:endParaRPr lang="en-US" dirty="0" smtClean="0">
              <a:solidFill>
                <a:schemeClr val="tx1"/>
              </a:solidFill>
            </a:endParaRPr>
          </a:p>
          <a:p>
            <a:pPr marL="400050">
              <a:buFont typeface="+mj-lt"/>
              <a:buAutoNum type="arabicPeriod"/>
            </a:pPr>
            <a:r>
              <a:rPr lang="en-US" dirty="0" smtClean="0">
                <a:solidFill>
                  <a:schemeClr val="tx1"/>
                </a:solidFill>
              </a:rPr>
              <a:t>100 which is  (4 in decimal) == 0100 (4 in decimal) .. We find the solution .. Add one 0110(6 in decimal).</a:t>
            </a:r>
            <a:endParaRPr lang="en-US" dirty="0" smtClean="0">
              <a:solidFill>
                <a:schemeClr val="tx1"/>
              </a:solidFill>
            </a:endParaRPr>
          </a:p>
          <a:p>
            <a:pPr marL="400050">
              <a:buFont typeface="+mj-lt"/>
              <a:buAutoNum type="arabicPeriod"/>
            </a:pPr>
            <a:r>
              <a:rPr lang="en-US" dirty="0" smtClean="0">
                <a:solidFill>
                  <a:schemeClr val="tx1"/>
                </a:solidFill>
              </a:rPr>
              <a:t>0110 ( 6 in decimal ) &gt; 0100 ( 4 in decimal ) .. So right shift one step.</a:t>
            </a:r>
            <a:endParaRPr lang="en-US" dirty="0" smtClean="0">
              <a:solidFill>
                <a:schemeClr val="tx1"/>
              </a:solidFill>
            </a:endParaRPr>
          </a:p>
          <a:p>
            <a:pPr marL="400050">
              <a:buFont typeface="+mj-lt"/>
              <a:buAutoNum type="arabicPeriod"/>
            </a:pPr>
            <a:r>
              <a:rPr lang="en-US" dirty="0" smtClean="0">
                <a:solidFill>
                  <a:schemeClr val="tx1"/>
                </a:solidFill>
              </a:rPr>
              <a:t>0101 ( 5 in decimal ) &gt; 0100 ( 4 in decimal ) .. So drop one.</a:t>
            </a:r>
            <a:endParaRPr lang="en-US" dirty="0" smtClean="0">
              <a:solidFill>
                <a:schemeClr val="tx1"/>
              </a:solidFill>
            </a:endParaRPr>
          </a:p>
          <a:p>
            <a:pPr marL="57150" indent="0">
              <a:buNone/>
            </a:pPr>
            <a:endParaRPr lang="en-US" dirty="0" smtClean="0">
              <a:solidFill>
                <a:schemeClr val="tx1"/>
              </a:solidFill>
            </a:endParaRPr>
          </a:p>
          <a:p>
            <a:pPr marL="57150" indent="0">
              <a:buNone/>
            </a:pPr>
            <a:r>
              <a:rPr lang="en-US" dirty="0" smtClean="0">
                <a:solidFill>
                  <a:schemeClr val="tx1"/>
                </a:solidFill>
              </a:rPr>
              <a:t>The solution is 100 as input .. We notice that after ( SAR ) found the solution </a:t>
            </a:r>
            <a:r>
              <a:rPr lang="en-US" dirty="0" err="1" smtClean="0">
                <a:solidFill>
                  <a:schemeClr val="tx1"/>
                </a:solidFill>
              </a:rPr>
              <a:t>ans</a:t>
            </a:r>
            <a:r>
              <a:rPr lang="en-US" dirty="0" smtClean="0">
                <a:solidFill>
                  <a:schemeClr val="tx1"/>
                </a:solidFill>
              </a:rPr>
              <a:t>  it continue so it’s time constant .. depend on resolution (4-bit resolution in our case).</a:t>
            </a:r>
            <a:endParaRPr lang="en-US" dirty="0" smtClean="0">
              <a:solidFill>
                <a:schemeClr val="tx1"/>
              </a:solidFill>
            </a:endParaRPr>
          </a:p>
          <a:p>
            <a:pPr marL="400050">
              <a:buFont typeface="+mj-lt"/>
              <a:buAutoNum type="arabicPeriod"/>
            </a:pPr>
            <a:endParaRPr lang="en-US" dirty="0" smtClean="0">
              <a:solidFill>
                <a:schemeClr val="tx1"/>
              </a:solidFill>
            </a:endParaRPr>
          </a:p>
          <a:p>
            <a:pPr marL="400050">
              <a:buFont typeface="+mj-lt"/>
              <a:buAutoNum type="arabicPeriod"/>
            </a:pPr>
            <a:endParaRPr lang="en-US" dirty="0" smtClean="0">
              <a:solidFill>
                <a:schemeClr val="tx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Our ADC Library For Atmega128 :</a:t>
            </a:r>
            <a:endParaRPr lang="en-US" u="sng" dirty="0"/>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609540" y="970375"/>
            <a:ext cx="10256808" cy="5460521"/>
          </a:xfr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600710" y="175260"/>
            <a:ext cx="10043795" cy="6397625"/>
          </a:xfr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759125" y="97765"/>
            <a:ext cx="10938294" cy="6691223"/>
          </a:xfr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79894" y="120769"/>
            <a:ext cx="11059065" cy="6849373"/>
          </a:xfr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381000"/>
            <a:ext cx="8229600" cy="6248400"/>
          </a:xfrm>
        </p:spPr>
        <p:txBody>
          <a:bodyPr>
            <a:normAutofit/>
          </a:bodyPr>
          <a:lstStyle/>
          <a:p>
            <a:pPr marL="0" lvl="0" indent="0">
              <a:buNone/>
            </a:pPr>
            <a:r>
              <a:rPr lang="en-US" sz="2500" b="1" dirty="0" smtClean="0">
                <a:solidFill>
                  <a:srgbClr val="002060"/>
                </a:solidFill>
                <a:latin typeface="Arial" panose="020B0604020202020204" pitchFamily="34" charset="0"/>
                <a:cs typeface="Arial" panose="020B0604020202020204" pitchFamily="34" charset="0"/>
              </a:rPr>
              <a:t>E-  </a:t>
            </a:r>
            <a:r>
              <a:rPr lang="en-US" sz="2500" b="1" dirty="0">
                <a:solidFill>
                  <a:srgbClr val="002060"/>
                </a:solidFill>
                <a:latin typeface="Arial" panose="020B0604020202020204" pitchFamily="34" charset="0"/>
                <a:cs typeface="Arial" panose="020B0604020202020204" pitchFamily="34" charset="0"/>
              </a:rPr>
              <a:t>5  three phase </a:t>
            </a:r>
            <a:r>
              <a:rPr lang="en-US" sz="2500" b="1" dirty="0" smtClean="0">
                <a:solidFill>
                  <a:srgbClr val="002060"/>
                </a:solidFill>
                <a:latin typeface="Arial" panose="020B0604020202020204" pitchFamily="34" charset="0"/>
                <a:cs typeface="Arial" panose="020B0604020202020204" pitchFamily="34" charset="0"/>
              </a:rPr>
              <a:t>contactors :</a:t>
            </a:r>
            <a:endParaRPr lang="en-US" sz="2500" b="1" dirty="0" smtClean="0">
              <a:solidFill>
                <a:srgbClr val="002060"/>
              </a:solidFill>
              <a:latin typeface="Arial" panose="020B0604020202020204" pitchFamily="34" charset="0"/>
              <a:cs typeface="Arial" panose="020B0604020202020204" pitchFamily="34" charset="0"/>
            </a:endParaRPr>
          </a:p>
          <a:p>
            <a:pPr marL="0" lvl="0" indent="0">
              <a:buNone/>
            </a:pPr>
            <a:r>
              <a:rPr lang="en-US" sz="2500" b="1" dirty="0" smtClean="0">
                <a:solidFill>
                  <a:srgbClr val="002060"/>
                </a:solidFill>
                <a:latin typeface="Arial" panose="020B0604020202020204" pitchFamily="34" charset="0"/>
                <a:cs typeface="Arial" panose="020B0604020202020204" pitchFamily="34" charset="0"/>
              </a:rPr>
              <a:t>- </a:t>
            </a:r>
            <a:r>
              <a:rPr lang="en-US" sz="2200" b="1" dirty="0" smtClean="0">
                <a:latin typeface="Arial" panose="020B0604020202020204" pitchFamily="34" charset="0"/>
                <a:cs typeface="Arial" panose="020B0604020202020204" pitchFamily="34" charset="0"/>
              </a:rPr>
              <a:t>380 </a:t>
            </a:r>
            <a:r>
              <a:rPr lang="en-US" sz="2200" b="1" dirty="0">
                <a:latin typeface="Arial" panose="020B0604020202020204" pitchFamily="34" charset="0"/>
                <a:cs typeface="Arial" panose="020B0604020202020204" pitchFamily="34" charset="0"/>
              </a:rPr>
              <a:t>volt  and 9-ampere were </a:t>
            </a:r>
            <a:r>
              <a:rPr lang="en-US" sz="2200" b="1" dirty="0" smtClean="0">
                <a:latin typeface="Arial" panose="020B0604020202020204" pitchFamily="34" charset="0"/>
                <a:cs typeface="Arial" panose="020B0604020202020204" pitchFamily="34" charset="0"/>
              </a:rPr>
              <a:t>used .</a:t>
            </a:r>
            <a:endParaRPr lang="en-US" sz="2200" b="1" dirty="0" smtClean="0">
              <a:latin typeface="Arial" panose="020B0604020202020204" pitchFamily="34" charset="0"/>
              <a:cs typeface="Arial" panose="020B0604020202020204" pitchFamily="34" charset="0"/>
            </a:endParaRPr>
          </a:p>
          <a:p>
            <a:pPr marL="0" lvl="0" indent="0">
              <a:buNone/>
            </a:pPr>
            <a:endParaRPr lang="en-US" sz="2200" b="1" dirty="0">
              <a:latin typeface="Arial" panose="020B0604020202020204" pitchFamily="34" charset="0"/>
              <a:cs typeface="Arial" panose="020B0604020202020204" pitchFamily="34" charset="0"/>
            </a:endParaRPr>
          </a:p>
          <a:p>
            <a:pPr marL="0" lvl="0" indent="0">
              <a:buNone/>
            </a:pPr>
            <a:endParaRPr lang="en-US" sz="2200" b="1" dirty="0" smtClean="0">
              <a:latin typeface="Arial" panose="020B0604020202020204" pitchFamily="34" charset="0"/>
              <a:cs typeface="Arial" panose="020B0604020202020204" pitchFamily="34" charset="0"/>
            </a:endParaRPr>
          </a:p>
          <a:p>
            <a:pPr marL="0" lvl="0" indent="0">
              <a:buNone/>
            </a:pPr>
            <a:endParaRPr lang="en-US" sz="2200" b="1" dirty="0" smtClean="0">
              <a:latin typeface="Arial" panose="020B0604020202020204" pitchFamily="34" charset="0"/>
              <a:cs typeface="Arial" panose="020B0604020202020204" pitchFamily="34" charset="0"/>
            </a:endParaRPr>
          </a:p>
          <a:p>
            <a:pPr marL="0" lvl="0" indent="0">
              <a:buNone/>
            </a:pPr>
            <a:r>
              <a:rPr lang="en-US" sz="2500" b="1" dirty="0" smtClean="0">
                <a:solidFill>
                  <a:srgbClr val="002060"/>
                </a:solidFill>
                <a:latin typeface="Arial" panose="020B0604020202020204" pitchFamily="34" charset="0"/>
                <a:cs typeface="Arial" panose="020B0604020202020204" pitchFamily="34" charset="0"/>
              </a:rPr>
              <a:t>F- 7 </a:t>
            </a:r>
            <a:r>
              <a:rPr lang="en-US" sz="2500" b="1" dirty="0">
                <a:solidFill>
                  <a:srgbClr val="002060"/>
                </a:solidFill>
                <a:latin typeface="Arial" panose="020B0604020202020204" pitchFamily="34" charset="0"/>
                <a:cs typeface="Arial" panose="020B0604020202020204" pitchFamily="34" charset="0"/>
              </a:rPr>
              <a:t>three phase </a:t>
            </a:r>
            <a:r>
              <a:rPr lang="en-US" sz="2500" b="1" dirty="0" smtClean="0">
                <a:solidFill>
                  <a:srgbClr val="002060"/>
                </a:solidFill>
                <a:latin typeface="Arial" panose="020B0604020202020204" pitchFamily="34" charset="0"/>
                <a:cs typeface="Arial" panose="020B0604020202020204" pitchFamily="34" charset="0"/>
              </a:rPr>
              <a:t>contactors :</a:t>
            </a:r>
            <a:endParaRPr lang="en-US" sz="2500" b="1" dirty="0" smtClean="0">
              <a:solidFill>
                <a:srgbClr val="002060"/>
              </a:solidFill>
              <a:latin typeface="Arial" panose="020B0604020202020204" pitchFamily="34" charset="0"/>
              <a:cs typeface="Arial" panose="020B0604020202020204" pitchFamily="34" charset="0"/>
            </a:endParaRPr>
          </a:p>
          <a:p>
            <a:pPr marL="0" lvl="0" indent="0">
              <a:buNone/>
            </a:pPr>
            <a:r>
              <a:rPr lang="en-US" sz="2200" b="1" dirty="0" smtClean="0">
                <a:solidFill>
                  <a:srgbClr val="002060"/>
                </a:solidFill>
                <a:latin typeface="Arial" panose="020B0604020202020204" pitchFamily="34" charset="0"/>
                <a:cs typeface="Arial" panose="020B0604020202020204" pitchFamily="34" charset="0"/>
              </a:rPr>
              <a:t>- </a:t>
            </a:r>
            <a:r>
              <a:rPr lang="en-US" sz="2200" b="1" dirty="0" smtClean="0">
                <a:latin typeface="Arial" panose="020B0604020202020204" pitchFamily="34" charset="0"/>
                <a:cs typeface="Arial" panose="020B0604020202020204" pitchFamily="34" charset="0"/>
              </a:rPr>
              <a:t>220 </a:t>
            </a:r>
            <a:r>
              <a:rPr lang="en-US" sz="2200" b="1" dirty="0">
                <a:latin typeface="Arial" panose="020B0604020202020204" pitchFamily="34" charset="0"/>
                <a:cs typeface="Arial" panose="020B0604020202020204" pitchFamily="34" charset="0"/>
              </a:rPr>
              <a:t>volt and 9 ampere were used </a:t>
            </a:r>
            <a:r>
              <a:rPr lang="en-US" sz="2200" b="1" dirty="0" smtClean="0">
                <a:latin typeface="Arial" panose="020B0604020202020204" pitchFamily="34" charset="0"/>
                <a:cs typeface="Arial" panose="020B0604020202020204" pitchFamily="34" charset="0"/>
              </a:rPr>
              <a:t>.</a:t>
            </a:r>
            <a:endParaRPr lang="en-US" sz="2200" b="1" dirty="0" smtClean="0">
              <a:latin typeface="Arial" panose="020B0604020202020204" pitchFamily="34" charset="0"/>
              <a:cs typeface="Arial" panose="020B0604020202020204" pitchFamily="34" charset="0"/>
            </a:endParaRPr>
          </a:p>
          <a:p>
            <a:pPr marL="0" lvl="0" indent="0">
              <a:buNone/>
            </a:pPr>
            <a:endParaRPr lang="en-US" sz="2200" b="1" dirty="0">
              <a:latin typeface="Arial" panose="020B0604020202020204" pitchFamily="34" charset="0"/>
              <a:cs typeface="Arial" panose="020B0604020202020204" pitchFamily="34" charset="0"/>
            </a:endParaRPr>
          </a:p>
          <a:p>
            <a:pPr marL="0" lvl="0" indent="0">
              <a:buNone/>
            </a:pPr>
            <a:endParaRPr lang="en-US" sz="2200" b="1" dirty="0" smtClean="0">
              <a:latin typeface="Arial" panose="020B0604020202020204" pitchFamily="34" charset="0"/>
              <a:cs typeface="Arial" panose="020B0604020202020204" pitchFamily="34" charset="0"/>
            </a:endParaRPr>
          </a:p>
          <a:p>
            <a:pPr marL="0" lvl="0" indent="0">
              <a:buNone/>
            </a:pPr>
            <a:endParaRPr lang="en-US" sz="2200" b="1" dirty="0">
              <a:latin typeface="Arial" panose="020B0604020202020204" pitchFamily="34" charset="0"/>
              <a:cs typeface="Arial" panose="020B0604020202020204" pitchFamily="34" charset="0"/>
            </a:endParaRPr>
          </a:p>
          <a:p>
            <a:pPr marL="0" indent="0">
              <a:buNone/>
            </a:pPr>
            <a:r>
              <a:rPr lang="en-US" sz="2500" b="1" dirty="0" smtClean="0">
                <a:solidFill>
                  <a:srgbClr val="002060"/>
                </a:solidFill>
                <a:latin typeface="Arial" panose="020B0604020202020204" pitchFamily="34" charset="0"/>
                <a:cs typeface="Arial" panose="020B0604020202020204" pitchFamily="34" charset="0"/>
              </a:rPr>
              <a:t>G-</a:t>
            </a:r>
            <a:r>
              <a:rPr lang="en-US" sz="2500" dirty="0" smtClean="0">
                <a:solidFill>
                  <a:srgbClr val="002060"/>
                </a:solidFill>
                <a:latin typeface="Arial" panose="020B0604020202020204" pitchFamily="34" charset="0"/>
                <a:cs typeface="Arial" panose="020B0604020202020204" pitchFamily="34" charset="0"/>
              </a:rPr>
              <a:t> </a:t>
            </a:r>
            <a:r>
              <a:rPr lang="en-US" sz="2500" b="1" dirty="0" smtClean="0">
                <a:solidFill>
                  <a:srgbClr val="002060"/>
                </a:solidFill>
                <a:latin typeface="Arial" panose="020B0604020202020204" pitchFamily="34" charset="0"/>
                <a:cs typeface="Arial" panose="020B0604020202020204" pitchFamily="34" charset="0"/>
              </a:rPr>
              <a:t>We </a:t>
            </a:r>
            <a:r>
              <a:rPr lang="en-US" sz="2500" b="1" dirty="0">
                <a:solidFill>
                  <a:srgbClr val="002060"/>
                </a:solidFill>
                <a:latin typeface="Arial" panose="020B0604020202020204" pitchFamily="34" charset="0"/>
                <a:cs typeface="Arial" panose="020B0604020202020204" pitchFamily="34" charset="0"/>
              </a:rPr>
              <a:t>used a kit relay to contact with the contactor and connect the kit with micro controller (ATMEGA 128) </a:t>
            </a:r>
            <a:r>
              <a:rPr lang="en-US" sz="2500" b="1" dirty="0" smtClean="0">
                <a:solidFill>
                  <a:srgbClr val="002060"/>
                </a:solidFill>
                <a:latin typeface="Arial" panose="020B0604020202020204" pitchFamily="34" charset="0"/>
                <a:cs typeface="Arial" panose="020B0604020202020204" pitchFamily="34" charset="0"/>
              </a:rPr>
              <a:t>.</a:t>
            </a:r>
            <a:endParaRPr lang="en-US" sz="2500" dirty="0">
              <a:solidFill>
                <a:srgbClr val="002060"/>
              </a:solidFill>
              <a:latin typeface="Arial" panose="020B0604020202020204" pitchFamily="34" charset="0"/>
              <a:cs typeface="Arial" panose="020B0604020202020204" pitchFamily="34" charset="0"/>
            </a:endParaRPr>
          </a:p>
        </p:txBody>
      </p:sp>
      <p:pic>
        <p:nvPicPr>
          <p:cNvPr id="4" name="Picture 3" descr="ÙØªÙØ¬Ø© Ø¨Ø­Ø« Ø§ÙØµÙØ± Ø¹Ù âªcontactor chint 3 phaseâ¬â"/>
          <p:cNvPicPr/>
          <p:nvPr/>
        </p:nvPicPr>
        <p:blipFill>
          <a:blip r:embed="rId1">
            <a:extLst>
              <a:ext uri="{28A0092B-C50C-407E-A947-70E740481C1C}">
                <a14:useLocalDpi xmlns:a14="http://schemas.microsoft.com/office/drawing/2010/main" val="0"/>
              </a:ext>
            </a:extLst>
          </a:blip>
          <a:srcRect/>
          <a:stretch>
            <a:fillRect/>
          </a:stretch>
        </p:blipFill>
        <p:spPr bwMode="auto">
          <a:xfrm>
            <a:off x="7147560" y="228600"/>
            <a:ext cx="2758440" cy="2133600"/>
          </a:xfrm>
          <a:prstGeom prst="rect">
            <a:avLst/>
          </a:prstGeom>
          <a:noFill/>
          <a:ln>
            <a:noFill/>
          </a:ln>
        </p:spPr>
      </p:pic>
      <p:pic>
        <p:nvPicPr>
          <p:cNvPr id="5" name="Picture 4" descr="ÙØªÙØ¬Ø© Ø¨Ø­Ø« Ø§ÙØµÙØ± Ø¹Ù âªcontactor HYUNDAI 3 phaseâ¬â"/>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62800" y="2362200"/>
            <a:ext cx="2632710" cy="1981200"/>
          </a:xfrm>
          <a:prstGeom prst="rect">
            <a:avLst/>
          </a:prstGeom>
          <a:noFill/>
          <a:ln>
            <a:noFill/>
          </a:ln>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5486400"/>
            <a:ext cx="6019800" cy="1219200"/>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707367" y="0"/>
            <a:ext cx="11274725" cy="6780362"/>
          </a:xfr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793630" y="0"/>
            <a:ext cx="11222965" cy="6788989"/>
          </a:xfr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Our Algorithm Used To Synchronized Data.</a:t>
            </a:r>
            <a:endParaRPr lang="en-US" dirty="0"/>
          </a:p>
        </p:txBody>
      </p:sp>
      <p:pic>
        <p:nvPicPr>
          <p:cNvPr id="6" name="Content Placeholder 5"/>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08990" y="1118870"/>
            <a:ext cx="9421495" cy="4477385"/>
          </a:xfr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408317" y="146015"/>
            <a:ext cx="11783683" cy="6349676"/>
          </a:xfr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Delay in Communication</a:t>
            </a:r>
            <a:r>
              <a:rPr lang="en-US" b="1" dirty="0"/>
              <a:t>.</a:t>
            </a:r>
            <a:endParaRPr lang="en-US" dirty="0"/>
          </a:p>
        </p:txBody>
      </p:sp>
      <p:sp>
        <p:nvSpPr>
          <p:cNvPr id="3" name="Content Placeholder 2"/>
          <p:cNvSpPr>
            <a:spLocks noGrp="1"/>
          </p:cNvSpPr>
          <p:nvPr>
            <p:ph idx="1"/>
          </p:nvPr>
        </p:nvSpPr>
        <p:spPr>
          <a:xfrm>
            <a:off x="609917" y="1001814"/>
            <a:ext cx="8915400" cy="3777622"/>
          </a:xfrm>
        </p:spPr>
        <p:txBody>
          <a:bodyPr/>
          <a:lstStyle/>
          <a:p>
            <a:r>
              <a:rPr lang="en-US" dirty="0" smtClean="0"/>
              <a:t>Type of communication : </a:t>
            </a:r>
            <a:endParaRPr lang="en-US" dirty="0" smtClean="0"/>
          </a:p>
          <a:p>
            <a:pPr lvl="1"/>
            <a:r>
              <a:rPr lang="en-US" dirty="0" smtClean="0"/>
              <a:t>Series OR Parallel.</a:t>
            </a:r>
            <a:endParaRPr lang="en-US" dirty="0" smtClean="0"/>
          </a:p>
          <a:p>
            <a:r>
              <a:rPr lang="en-US" dirty="0" smtClean="0"/>
              <a:t>Frame Size:</a:t>
            </a:r>
            <a:endParaRPr lang="en-US" dirty="0" smtClean="0"/>
          </a:p>
          <a:p>
            <a:pPr lvl="1"/>
            <a:r>
              <a:rPr lang="en-US" dirty="0" smtClean="0"/>
              <a:t>In our project :</a:t>
            </a:r>
            <a:endParaRPr lang="en-US" dirty="0" smtClean="0"/>
          </a:p>
          <a:p>
            <a:pPr lvl="2"/>
            <a:r>
              <a:rPr lang="en-US" b="1" u="sng" dirty="0" smtClean="0"/>
              <a:t>Parallel</a:t>
            </a:r>
            <a:r>
              <a:rPr lang="en-US" dirty="0" smtClean="0"/>
              <a:t> : </a:t>
            </a:r>
            <a:r>
              <a:rPr lang="en-US" b="1" u="sng" dirty="0" smtClean="0"/>
              <a:t>No overhead In data .. it’s about (2 </a:t>
            </a:r>
            <a:r>
              <a:rPr lang="en-US" b="1" u="sng" dirty="0" err="1" smtClean="0"/>
              <a:t>ms</a:t>
            </a:r>
            <a:r>
              <a:rPr lang="en-US" b="1" u="sng" dirty="0" smtClean="0"/>
              <a:t> in our project).</a:t>
            </a:r>
            <a:endParaRPr lang="en-US" b="1" u="sng" dirty="0" smtClean="0"/>
          </a:p>
          <a:p>
            <a:pPr lvl="2"/>
            <a:r>
              <a:rPr lang="en-US" b="1" u="sng" dirty="0" smtClean="0"/>
              <a:t>Series</a:t>
            </a:r>
            <a:r>
              <a:rPr lang="en-US" u="sng" dirty="0" smtClean="0"/>
              <a:t>: </a:t>
            </a:r>
            <a:endParaRPr lang="en-US" u="sng" dirty="0" smtClean="0"/>
          </a:p>
          <a:p>
            <a:pPr lvl="3"/>
            <a:r>
              <a:rPr lang="en-US" b="1" dirty="0" smtClean="0"/>
              <a:t>Overhead In Data .. It’s about (10 </a:t>
            </a:r>
            <a:r>
              <a:rPr lang="en-US" b="1" dirty="0" err="1" smtClean="0"/>
              <a:t>ms</a:t>
            </a:r>
            <a:r>
              <a:rPr lang="en-US" b="1" dirty="0" smtClean="0"/>
              <a:t> in our project).</a:t>
            </a:r>
            <a:endParaRPr lang="en-US" b="1" dirty="0" smtClean="0"/>
          </a:p>
          <a:p>
            <a:pPr lvl="3"/>
            <a:r>
              <a:rPr lang="en-US" b="1" dirty="0" smtClean="0"/>
              <a:t>We Used </a:t>
            </a:r>
            <a:r>
              <a:rPr lang="en-US" b="1" u="sng" dirty="0" smtClean="0">
                <a:solidFill>
                  <a:srgbClr val="C00000"/>
                </a:solidFill>
              </a:rPr>
              <a:t>UART Protocol.</a:t>
            </a:r>
            <a:endParaRPr lang="en-US" b="1" u="sng" dirty="0" smtClean="0">
              <a:solidFill>
                <a:srgbClr val="C00000"/>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Frame In IEC 61850-90-5.</a:t>
            </a:r>
            <a:endParaRPr lang="en-US" dirty="0"/>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609350" y="1065422"/>
            <a:ext cx="9704716" cy="4491906"/>
          </a:xfr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Frame In our project : </a:t>
            </a:r>
            <a:endParaRPr lang="en-US" dirty="0"/>
          </a:p>
        </p:txBody>
      </p:sp>
      <p:sp>
        <p:nvSpPr>
          <p:cNvPr id="3" name="Content Placeholder 2"/>
          <p:cNvSpPr>
            <a:spLocks noGrp="1"/>
          </p:cNvSpPr>
          <p:nvPr>
            <p:ph idx="1"/>
          </p:nvPr>
        </p:nvSpPr>
        <p:spPr/>
        <p:txBody>
          <a:bodyPr/>
          <a:lstStyle/>
          <a:p>
            <a:r>
              <a:rPr lang="en-US" b="1" u="sng" dirty="0" smtClean="0"/>
              <a:t>Serial Communication Frame : </a:t>
            </a:r>
            <a:endParaRPr lang="en-US" b="1" u="sng" dirty="0" smtClean="0"/>
          </a:p>
          <a:p>
            <a:pPr lvl="1"/>
            <a:endParaRPr lang="en-US" dirty="0" smtClean="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9600" y="2270125"/>
            <a:ext cx="10337800" cy="257619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1985" y="69011"/>
            <a:ext cx="10072627" cy="5842211"/>
          </a:xfrm>
        </p:spPr>
        <p:txBody>
          <a:bodyPr/>
          <a:lstStyle/>
          <a:p>
            <a:r>
              <a:rPr lang="en-US" b="1" u="sng" dirty="0" smtClean="0"/>
              <a:t>Parallel Communication Frame : </a:t>
            </a:r>
            <a:endParaRPr lang="en-US" b="1" u="sng" dirty="0" smtClean="0"/>
          </a:p>
          <a:p>
            <a:pPr lvl="1"/>
            <a:endParaRPr lang="en-US" dirty="0" smtClean="0"/>
          </a:p>
          <a:p>
            <a:pPr lvl="1"/>
            <a:endParaRPr lang="en-US" dirty="0" smtClean="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20323" y="552089"/>
            <a:ext cx="7516847" cy="5917721"/>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5004" y="2545080"/>
            <a:ext cx="8911687" cy="1573823"/>
          </a:xfrm>
        </p:spPr>
        <p:txBody>
          <a:bodyPr/>
          <a:lstStyle/>
          <a:p>
            <a:pPr algn="ctr"/>
            <a:r>
              <a:rPr lang="en-US" b="1" u="sng" dirty="0" smtClean="0"/>
              <a:t>Thank You </a:t>
            </a:r>
            <a:br>
              <a:rPr lang="en-US" b="1" u="sng" dirty="0" smtClean="0"/>
            </a:br>
            <a:r>
              <a:rPr lang="en-US" b="1" u="sng" dirty="0" smtClean="0"/>
              <a:t>Any Questions ?</a:t>
            </a:r>
            <a:endParaRPr lang="en-US" b="1" u="sng"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p>
            <a:r>
              <a:rPr lang="en-US" sz="4800">
                <a:solidFill>
                  <a:srgbClr val="FF0000"/>
                </a:solidFill>
              </a:rPr>
              <a:t>Graduation project</a:t>
            </a:r>
            <a:endParaRPr lang="en-US" sz="4800">
              <a:solidFill>
                <a:srgbClr val="FF0000"/>
              </a:solidFill>
            </a:endParaRPr>
          </a:p>
        </p:txBody>
      </p:sp>
      <p:sp>
        <p:nvSpPr>
          <p:cNvPr id="3" name="Subtitle 2"/>
          <p:cNvSpPr>
            <a:spLocks noGrp="1"/>
          </p:cNvSpPr>
          <p:nvPr>
            <p:ph type="subTitle" idx="1"/>
          </p:nvPr>
        </p:nvSpPr>
        <p:spPr/>
        <p:txBody>
          <a:bodyPr/>
          <a:p>
            <a:r>
              <a:rPr lang="en-US" sz="4000">
                <a:solidFill>
                  <a:schemeClr val="tx1"/>
                </a:solidFill>
                <a:effectLst>
                  <a:outerShdw blurRad="38100" dist="19050" dir="2700000" algn="tl" rotWithShape="0">
                    <a:schemeClr val="dk1">
                      <a:alpha val="40000"/>
                    </a:schemeClr>
                  </a:outerShdw>
                </a:effectLst>
              </a:rPr>
              <a:t>GPS module</a:t>
            </a:r>
            <a:endParaRPr lang="en-US" sz="400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52400"/>
            <a:ext cx="8229600" cy="6324600"/>
          </a:xfrm>
        </p:spPr>
        <p:txBody>
          <a:bodyPr>
            <a:normAutofit/>
          </a:bodyPr>
          <a:lstStyle/>
          <a:p>
            <a:pPr marL="0" indent="0">
              <a:buNone/>
            </a:pPr>
            <a:r>
              <a:rPr lang="en-US" sz="2700" b="1" dirty="0" smtClean="0">
                <a:solidFill>
                  <a:srgbClr val="002060"/>
                </a:solidFill>
                <a:latin typeface="Arial" panose="020B0604020202020204" pitchFamily="34" charset="0"/>
                <a:cs typeface="Arial" panose="020B0604020202020204" pitchFamily="34" charset="0"/>
              </a:rPr>
              <a:t>H- we </a:t>
            </a:r>
            <a:r>
              <a:rPr lang="en-US" sz="2700" b="1" dirty="0">
                <a:solidFill>
                  <a:srgbClr val="002060"/>
                </a:solidFill>
                <a:latin typeface="Arial" panose="020B0604020202020204" pitchFamily="34" charset="0"/>
                <a:cs typeface="Arial" panose="020B0604020202020204" pitchFamily="34" charset="0"/>
              </a:rPr>
              <a:t>used a three circuit </a:t>
            </a:r>
            <a:r>
              <a:rPr lang="en-US" sz="2700" b="1" dirty="0" smtClean="0">
                <a:solidFill>
                  <a:srgbClr val="002060"/>
                </a:solidFill>
                <a:latin typeface="Arial" panose="020B0604020202020204" pitchFamily="34" charset="0"/>
                <a:cs typeface="Arial" panose="020B0604020202020204" pitchFamily="34" charset="0"/>
              </a:rPr>
              <a:t>breakers:</a:t>
            </a:r>
            <a:endParaRPr lang="en-US" sz="2700" b="1" dirty="0" smtClean="0">
              <a:solidFill>
                <a:srgbClr val="002060"/>
              </a:solidFill>
              <a:latin typeface="Arial" panose="020B0604020202020204" pitchFamily="34" charset="0"/>
              <a:cs typeface="Arial" panose="020B0604020202020204" pitchFamily="34" charset="0"/>
            </a:endParaRPr>
          </a:p>
          <a:p>
            <a:pPr marL="0" indent="0">
              <a:buNone/>
            </a:pPr>
            <a:r>
              <a:rPr lang="en-US" sz="2700" b="1" dirty="0" smtClean="0">
                <a:solidFill>
                  <a:srgbClr val="002060"/>
                </a:solidFill>
                <a:latin typeface="Arial" panose="020B0604020202020204" pitchFamily="34" charset="0"/>
                <a:cs typeface="Arial" panose="020B0604020202020204" pitchFamily="34" charset="0"/>
              </a:rPr>
              <a:t>- </a:t>
            </a:r>
            <a:r>
              <a:rPr lang="en-US" sz="2200" b="1" dirty="0" smtClean="0">
                <a:latin typeface="Arial" panose="020B0604020202020204" pitchFamily="34" charset="0"/>
                <a:cs typeface="Arial" panose="020B0604020202020204" pitchFamily="34" charset="0"/>
              </a:rPr>
              <a:t>single </a:t>
            </a:r>
            <a:r>
              <a:rPr lang="en-US" sz="2200" b="1" dirty="0">
                <a:latin typeface="Arial" panose="020B0604020202020204" pitchFamily="34" charset="0"/>
                <a:cs typeface="Arial" panose="020B0604020202020204" pitchFamily="34" charset="0"/>
              </a:rPr>
              <a:t>phase to each phase </a:t>
            </a:r>
            <a:endParaRPr lang="en-US" sz="2200" b="1" dirty="0" smtClean="0">
              <a:latin typeface="Arial" panose="020B0604020202020204" pitchFamily="34" charset="0"/>
              <a:cs typeface="Arial" panose="020B0604020202020204" pitchFamily="34" charset="0"/>
            </a:endParaRPr>
          </a:p>
          <a:p>
            <a:pPr marL="0" indent="0">
              <a:buNone/>
            </a:pPr>
            <a:r>
              <a:rPr lang="en-US" sz="2200" b="1" dirty="0" smtClean="0">
                <a:latin typeface="Arial" panose="020B0604020202020204" pitchFamily="34" charset="0"/>
                <a:cs typeface="Arial" panose="020B0604020202020204" pitchFamily="34" charset="0"/>
              </a:rPr>
              <a:t> </a:t>
            </a:r>
            <a:r>
              <a:rPr lang="en-US" sz="2200" b="1" dirty="0">
                <a:latin typeface="Arial" panose="020B0604020202020204" pitchFamily="34" charset="0"/>
                <a:cs typeface="Arial" panose="020B0604020202020204" pitchFamily="34" charset="0"/>
              </a:rPr>
              <a:t>before the slag bus 220 volt , 6 ampere </a:t>
            </a:r>
            <a:r>
              <a:rPr lang="en-US" sz="2200" b="1" dirty="0" smtClean="0">
                <a:solidFill>
                  <a:srgbClr val="002060"/>
                </a:solidFill>
                <a:latin typeface="Arial" panose="020B0604020202020204" pitchFamily="34" charset="0"/>
                <a:cs typeface="Arial" panose="020B0604020202020204" pitchFamily="34" charset="0"/>
              </a:rPr>
              <a:t>.</a:t>
            </a:r>
            <a:endParaRPr lang="en-US" sz="2200" b="1" dirty="0" smtClean="0">
              <a:solidFill>
                <a:srgbClr val="002060"/>
              </a:solidFill>
              <a:latin typeface="Arial" panose="020B0604020202020204" pitchFamily="34" charset="0"/>
              <a:cs typeface="Arial" panose="020B0604020202020204" pitchFamily="34" charset="0"/>
            </a:endParaRPr>
          </a:p>
          <a:p>
            <a:pPr marL="0" indent="0">
              <a:buNone/>
            </a:pPr>
            <a:endParaRPr lang="en-US" sz="2900" dirty="0">
              <a:solidFill>
                <a:srgbClr val="002060"/>
              </a:solidFill>
              <a:latin typeface="Arial" panose="020B0604020202020204" pitchFamily="34" charset="0"/>
              <a:cs typeface="Arial" panose="020B0604020202020204" pitchFamily="34" charset="0"/>
            </a:endParaRPr>
          </a:p>
          <a:p>
            <a:pPr marL="0" indent="0">
              <a:buNone/>
            </a:pPr>
            <a:endParaRPr lang="en-US" b="1" dirty="0" smtClean="0"/>
          </a:p>
          <a:p>
            <a:pPr marL="0" lvl="0" indent="0">
              <a:buNone/>
            </a:pPr>
            <a:r>
              <a:rPr lang="en-US" sz="2500" b="1" dirty="0" smtClean="0">
                <a:solidFill>
                  <a:srgbClr val="002060"/>
                </a:solidFill>
                <a:latin typeface="Arial" panose="020B0604020202020204" pitchFamily="34" charset="0"/>
                <a:cs typeface="Arial" panose="020B0604020202020204" pitchFamily="34" charset="0"/>
              </a:rPr>
              <a:t>I- We </a:t>
            </a:r>
            <a:r>
              <a:rPr lang="en-US" sz="2500" b="1" dirty="0">
                <a:solidFill>
                  <a:srgbClr val="002060"/>
                </a:solidFill>
                <a:latin typeface="Arial" panose="020B0604020202020204" pitchFamily="34" charset="0"/>
                <a:cs typeface="Arial" panose="020B0604020202020204" pitchFamily="34" charset="0"/>
              </a:rPr>
              <a:t>used 2 </a:t>
            </a:r>
            <a:r>
              <a:rPr lang="en-US" sz="2500" b="1" dirty="0" smtClean="0">
                <a:solidFill>
                  <a:srgbClr val="002060"/>
                </a:solidFill>
                <a:latin typeface="Arial" panose="020B0604020202020204" pitchFamily="34" charset="0"/>
                <a:cs typeface="Arial" panose="020B0604020202020204" pitchFamily="34" charset="0"/>
              </a:rPr>
              <a:t>voltage </a:t>
            </a:r>
            <a:r>
              <a:rPr lang="en-US" sz="2500" b="1" dirty="0">
                <a:solidFill>
                  <a:srgbClr val="002060"/>
                </a:solidFill>
                <a:latin typeface="Arial" panose="020B0604020202020204" pitchFamily="34" charset="0"/>
                <a:cs typeface="Arial" panose="020B0604020202020204" pitchFamily="34" charset="0"/>
              </a:rPr>
              <a:t>transformers convert </a:t>
            </a:r>
            <a:r>
              <a:rPr lang="en-US" sz="2500" b="1" dirty="0" smtClean="0">
                <a:solidFill>
                  <a:srgbClr val="002060"/>
                </a:solidFill>
                <a:latin typeface="Arial" panose="020B0604020202020204" pitchFamily="34" charset="0"/>
                <a:cs typeface="Arial" panose="020B0604020202020204" pitchFamily="34" charset="0"/>
              </a:rPr>
              <a:t>400 </a:t>
            </a:r>
            <a:r>
              <a:rPr lang="en-US" sz="2500" b="1" dirty="0">
                <a:solidFill>
                  <a:srgbClr val="002060"/>
                </a:solidFill>
                <a:latin typeface="Arial" panose="020B0604020202020204" pitchFamily="34" charset="0"/>
                <a:cs typeface="Arial" panose="020B0604020202020204" pitchFamily="34" charset="0"/>
              </a:rPr>
              <a:t>volt to 5 volt and used 3 voltage transformers convert 250 volt to 5 volt each one installed of each BUS-BAR .</a:t>
            </a:r>
            <a:endParaRPr lang="en-US" sz="2500" dirty="0">
              <a:solidFill>
                <a:srgbClr val="002060"/>
              </a:solidFill>
              <a:latin typeface="Arial" panose="020B0604020202020204" pitchFamily="34" charset="0"/>
              <a:cs typeface="Arial" panose="020B0604020202020204" pitchFamily="34" charset="0"/>
            </a:endParaRPr>
          </a:p>
          <a:p>
            <a:pPr marL="0" indent="0">
              <a:buNone/>
            </a:pPr>
            <a:endParaRPr lang="en-US" dirty="0">
              <a:solidFill>
                <a:srgbClr val="002060"/>
              </a:solidFill>
            </a:endParaRPr>
          </a:p>
          <a:p>
            <a:pPr marL="0" indent="0">
              <a:buNone/>
            </a:pPr>
            <a:endParaRPr lang="en-US" dirty="0"/>
          </a:p>
        </p:txBody>
      </p:sp>
      <p:pic>
        <p:nvPicPr>
          <p:cNvPr id="13" name="Picture 12" descr="ÙØªÙØ¬Ø© Ø¨Ø­Ø« Ø§ÙØµÙØ± Ø¹Ù âªsingle phase circuit breaker hyundaiâ¬â"/>
          <p:cNvPicPr/>
          <p:nvPr/>
        </p:nvPicPr>
        <p:blipFill>
          <a:blip r:embed="rId1">
            <a:extLst>
              <a:ext uri="{28A0092B-C50C-407E-A947-70E740481C1C}">
                <a14:useLocalDpi xmlns:a14="http://schemas.microsoft.com/office/drawing/2010/main" val="0"/>
              </a:ext>
            </a:extLst>
          </a:blip>
          <a:srcRect/>
          <a:stretch>
            <a:fillRect/>
          </a:stretch>
        </p:blipFill>
        <p:spPr bwMode="auto">
          <a:xfrm>
            <a:off x="7848600" y="228600"/>
            <a:ext cx="2667000" cy="2362200"/>
          </a:xfrm>
          <a:prstGeom prst="rect">
            <a:avLst/>
          </a:prstGeom>
          <a:noFill/>
          <a:ln>
            <a:noFill/>
          </a:ln>
        </p:spPr>
      </p:pic>
      <p:pic>
        <p:nvPicPr>
          <p:cNvPr id="14" name="Picture 13" descr="ÙØªÙØ¬Ø© Ø¨Ø­Ø« Ø§ÙØµÙØ± Ø¹Ù âªlow power transformer single phaseâ¬â"/>
          <p:cNvPicPr/>
          <p:nvPr/>
        </p:nvPicPr>
        <p:blipFill>
          <a:blip r:embed="rId2">
            <a:extLst>
              <a:ext uri="{28A0092B-C50C-407E-A947-70E740481C1C}">
                <a14:useLocalDpi xmlns:a14="http://schemas.microsoft.com/office/drawing/2010/main" val="0"/>
              </a:ext>
            </a:extLst>
          </a:blip>
          <a:srcRect/>
          <a:stretch>
            <a:fillRect/>
          </a:stretch>
        </p:blipFill>
        <p:spPr bwMode="auto">
          <a:xfrm>
            <a:off x="4062412" y="4038600"/>
            <a:ext cx="4067175" cy="2514600"/>
          </a:xfrm>
          <a:prstGeom prst="rect">
            <a:avLst/>
          </a:prstGeom>
          <a:noFill/>
          <a:ln>
            <a:noFill/>
          </a:ln>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sz="4000" u="sng"/>
              <a:t>GPS in WAP</a:t>
            </a:r>
            <a:endParaRPr lang="en-US" sz="4000" u="sng"/>
          </a:p>
        </p:txBody>
      </p:sp>
      <p:sp>
        <p:nvSpPr>
          <p:cNvPr id="3" name="Content Placeholder 2"/>
          <p:cNvSpPr>
            <a:spLocks noGrp="1"/>
          </p:cNvSpPr>
          <p:nvPr>
            <p:ph idx="1"/>
          </p:nvPr>
        </p:nvSpPr>
        <p:spPr/>
        <p:txBody>
          <a:bodyPr/>
          <a:p>
            <a:r>
              <a:rPr lang="en-US"/>
              <a:t> the phasor, and, in particular, its phase-angle, is calculated using Coordinated Universal Time (UTC) as a time reference. </a:t>
            </a:r>
            <a:endParaRPr lang="en-US"/>
          </a:p>
          <a:p>
            <a:endParaRPr lang="en-US"/>
          </a:p>
          <a:p>
            <a:r>
              <a:rPr lang="en-US"/>
              <a:t>Such choice allows having a unique reference for all the sinusoidal signals to be measured in a wide or global area, because the time dissemination relies on satellite systems</a:t>
            </a:r>
            <a:r>
              <a:rPr lang="en-US" sz="4000"/>
              <a:t>. </a:t>
            </a:r>
            <a:endParaRPr lang="en-US" sz="4000"/>
          </a:p>
          <a:p>
            <a:endParaRPr lang="en-US" sz="40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br>
              <a:rPr lang="en-US" u="sng">
                <a:sym typeface="+mn-ea"/>
              </a:rPr>
            </a:br>
            <a:r>
              <a:rPr lang="en-US" u="sng">
                <a:sym typeface="+mn-ea"/>
              </a:rPr>
              <a:t>GPS in WAP</a:t>
            </a:r>
            <a:br>
              <a:rPr lang="en-US" u="sng"/>
            </a:br>
            <a:endParaRPr lang="en-US"/>
          </a:p>
        </p:txBody>
      </p:sp>
      <p:sp>
        <p:nvSpPr>
          <p:cNvPr id="3" name="Content Placeholder 2"/>
          <p:cNvSpPr>
            <a:spLocks noGrp="1"/>
          </p:cNvSpPr>
          <p:nvPr>
            <p:ph idx="1"/>
          </p:nvPr>
        </p:nvSpPr>
        <p:spPr/>
        <p:txBody>
          <a:bodyPr/>
          <a:p>
            <a:r>
              <a:rPr lang="en-US">
                <a:sym typeface="+mn-ea"/>
              </a:rPr>
              <a:t>Two synchrophasors, calculated at different points in a network, can be easily compared because they are related to common instants.</a:t>
            </a:r>
            <a:endParaRPr lang="en-US">
              <a:sym typeface="+mn-ea"/>
            </a:endParaRPr>
          </a:p>
          <a:p>
            <a:endParaRPr lang="en-US">
              <a:sym typeface="+mn-ea"/>
            </a:endParaRPr>
          </a:p>
          <a:p>
            <a:r>
              <a:rPr lang="en-US"/>
              <a:t> In other words, the synchrophasor measured at a generic UTC reference time instant “Tr “represents the rms amplitude and the phase-angle of the sinusoidal signal at T .</a:t>
            </a:r>
            <a:endParaRPr lang="en-US"/>
          </a:p>
          <a:p>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br>
              <a:rPr lang="en-US" u="sng">
                <a:sym typeface="+mn-ea"/>
              </a:rPr>
            </a:br>
            <a:r>
              <a:rPr lang="en-US" u="sng">
                <a:sym typeface="+mn-ea"/>
              </a:rPr>
              <a:t>GPS module”SKM55RM”</a:t>
            </a:r>
            <a:br>
              <a:rPr lang="en-US" u="sng"/>
            </a:br>
            <a:endParaRPr lang="en-US" altLang="en-US"/>
          </a:p>
        </p:txBody>
      </p:sp>
      <p:pic>
        <p:nvPicPr>
          <p:cNvPr id="4" name="Content Placeholder 3" descr="skm55"/>
          <p:cNvPicPr>
            <a:picLocks noChangeAspect="1"/>
          </p:cNvPicPr>
          <p:nvPr>
            <p:ph idx="1"/>
          </p:nvPr>
        </p:nvPicPr>
        <p:blipFill>
          <a:blip r:embed="rId1"/>
          <a:stretch>
            <a:fillRect/>
          </a:stretch>
        </p:blipFill>
        <p:spPr>
          <a:xfrm>
            <a:off x="2286000" y="1378585"/>
            <a:ext cx="7828280" cy="3931285"/>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br>
              <a:rPr lang="en-US" u="sng">
                <a:sym typeface="+mn-ea"/>
              </a:rPr>
            </a:br>
            <a:br>
              <a:rPr lang="en-US" u="sng">
                <a:sym typeface="+mn-ea"/>
              </a:rPr>
            </a:br>
            <a:r>
              <a:rPr lang="en-US" u="sng">
                <a:sym typeface="+mn-ea"/>
              </a:rPr>
              <a:t>GPS module”SKM55RM”</a:t>
            </a:r>
            <a:br>
              <a:rPr lang="en-US" u="sng">
                <a:sym typeface="+mn-ea"/>
              </a:rPr>
            </a:br>
            <a:br>
              <a:rPr lang="en-US" altLang="en-US"/>
            </a:br>
            <a:endParaRPr lang="en-US"/>
          </a:p>
        </p:txBody>
      </p:sp>
      <p:pic>
        <p:nvPicPr>
          <p:cNvPr id="4" name="Content Placeholder 3" descr="gps"/>
          <p:cNvPicPr>
            <a:picLocks noChangeAspect="1"/>
          </p:cNvPicPr>
          <p:nvPr>
            <p:ph idx="1"/>
          </p:nvPr>
        </p:nvPicPr>
        <p:blipFill>
          <a:blip r:embed="rId1"/>
          <a:stretch>
            <a:fillRect/>
          </a:stretch>
        </p:blipFill>
        <p:spPr>
          <a:xfrm>
            <a:off x="2019300" y="773430"/>
            <a:ext cx="7727315" cy="5032375"/>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br>
              <a:rPr lang="en-US" u="sng">
                <a:sym typeface="+mn-ea"/>
              </a:rPr>
            </a:br>
            <a:br>
              <a:rPr lang="en-US" u="sng">
                <a:sym typeface="+mn-ea"/>
              </a:rPr>
            </a:br>
            <a:r>
              <a:rPr lang="en-US" u="sng">
                <a:sym typeface="+mn-ea"/>
              </a:rPr>
              <a:t>GPS module”SKM55RM”</a:t>
            </a:r>
            <a:br>
              <a:rPr lang="en-US" u="sng">
                <a:sym typeface="+mn-ea"/>
              </a:rPr>
            </a:br>
            <a:br>
              <a:rPr lang="en-US" altLang="en-US"/>
            </a:br>
            <a:endParaRPr lang="en-US"/>
          </a:p>
        </p:txBody>
      </p:sp>
      <p:pic>
        <p:nvPicPr>
          <p:cNvPr id="4" name="Content Placeholder 3" descr="microfit"/>
          <p:cNvPicPr>
            <a:picLocks noChangeAspect="1"/>
          </p:cNvPicPr>
          <p:nvPr>
            <p:ph idx="1"/>
          </p:nvPr>
        </p:nvPicPr>
        <p:blipFill>
          <a:blip r:embed="rId1"/>
          <a:stretch>
            <a:fillRect/>
          </a:stretch>
        </p:blipFill>
        <p:spPr>
          <a:xfrm>
            <a:off x="3219450" y="1662430"/>
            <a:ext cx="5753100" cy="2652395"/>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olidFill>
                  <a:schemeClr val="tx1"/>
                </a:solidFill>
                <a:effectLst>
                  <a:outerShdw blurRad="38100" dist="19050" dir="2700000" algn="tl" rotWithShape="0">
                    <a:schemeClr val="dk1">
                      <a:alpha val="40000"/>
                    </a:schemeClr>
                  </a:outerShdw>
                </a:effectLst>
              </a:rPr>
              <a:t>Hardware Interfaces Configuration </a:t>
            </a:r>
            <a:endParaRPr lang="en-US">
              <a:solidFill>
                <a:schemeClr val="tx1"/>
              </a:solidFill>
              <a:effectLst>
                <a:outerShdw blurRad="38100" dist="19050" dir="2700000" algn="tl" rotWithShape="0">
                  <a:schemeClr val="dk1">
                    <a:alpha val="40000"/>
                  </a:schemeClr>
                </a:outerShdw>
              </a:effectLst>
            </a:endParaRPr>
          </a:p>
        </p:txBody>
      </p:sp>
      <p:sp>
        <p:nvSpPr>
          <p:cNvPr id="3" name="Content Placeholder 2"/>
          <p:cNvSpPr>
            <a:spLocks noGrp="1"/>
          </p:cNvSpPr>
          <p:nvPr>
            <p:ph idx="1"/>
          </p:nvPr>
        </p:nvSpPr>
        <p:spPr/>
        <p:txBody>
          <a:bodyPr/>
          <a:p>
            <a:pPr marL="0" indent="0">
              <a:buNone/>
            </a:pPr>
            <a:r>
              <a:rPr lang="en-US" sz="2800" u="sng"/>
              <a:t> </a:t>
            </a:r>
            <a:r>
              <a:rPr lang="en-US" sz="2800" b="1" u="sng"/>
              <a:t>UART Ports</a:t>
            </a:r>
            <a:r>
              <a:rPr lang="en-US" sz="2800"/>
              <a:t>: </a:t>
            </a:r>
            <a:endParaRPr lang="en-US" sz="2800"/>
          </a:p>
          <a:p>
            <a:pPr marL="0" indent="0">
              <a:buNone/>
            </a:pPr>
            <a:endParaRPr lang="en-US" sz="2800"/>
          </a:p>
          <a:p>
            <a:r>
              <a:rPr lang="en-US" sz="2800"/>
              <a:t>The SKM55 series supports one full duplex serial channels UART.</a:t>
            </a:r>
            <a:endParaRPr lang="en-US" sz="2800"/>
          </a:p>
          <a:p>
            <a:endParaRPr lang="en-US" sz="2800"/>
          </a:p>
          <a:p>
            <a:r>
              <a:rPr lang="en-US" sz="2800"/>
              <a:t>The serial connections are at 2.85V LVTTL logic levels, if need different voltage levels, use appropriate level shifters. the data format is however fixed: X, N, 8, 1, i.e. X baud rate, no parity,</a:t>
            </a:r>
            <a:r>
              <a:rPr lang="en-US"/>
              <a:t>  </a:t>
            </a:r>
            <a:r>
              <a:rPr lang="en-US" sz="2800"/>
              <a:t>eight data bits and one stop bit, no other data formats are    supported, LSB is sent first. The modules default baud</a:t>
            </a:r>
            <a:endParaRPr lang="en-US" sz="2800"/>
          </a:p>
          <a:p>
            <a:pPr marL="0" indent="0">
              <a:buNone/>
            </a:pPr>
            <a:r>
              <a:rPr lang="en-US" sz="2800"/>
              <a:t>    rate is set up 9600bps. </a:t>
            </a:r>
            <a:endParaRPr lang="en-US" sz="28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olidFill>
                  <a:schemeClr val="tx1"/>
                </a:solidFill>
                <a:effectLst>
                  <a:outerShdw blurRad="38100" dist="19050" dir="2700000" algn="tl" rotWithShape="0">
                    <a:schemeClr val="dk1">
                      <a:alpha val="40000"/>
                    </a:schemeClr>
                  </a:outerShdw>
                </a:effectLst>
                <a:sym typeface="+mn-ea"/>
              </a:rPr>
              <a:t>Hardware Interfaces Configuration </a:t>
            </a:r>
            <a:endParaRPr lang="en-US">
              <a:solidFill>
                <a:schemeClr val="tx1"/>
              </a:solidFill>
              <a:effectLst>
                <a:outerShdw blurRad="38100" dist="19050" dir="2700000" algn="tl" rotWithShape="0">
                  <a:schemeClr val="dk1">
                    <a:alpha val="40000"/>
                  </a:schemeClr>
                </a:outerShdw>
              </a:effectLst>
              <a:sym typeface="+mn-ea"/>
            </a:endParaRPr>
          </a:p>
        </p:txBody>
      </p:sp>
      <p:sp>
        <p:nvSpPr>
          <p:cNvPr id="3" name="Content Placeholder 2"/>
          <p:cNvSpPr>
            <a:spLocks noGrp="1"/>
          </p:cNvSpPr>
          <p:nvPr>
            <p:ph idx="1"/>
          </p:nvPr>
        </p:nvSpPr>
        <p:spPr/>
        <p:txBody>
          <a:bodyPr/>
          <a:p>
            <a:pPr marL="0" indent="0">
              <a:buNone/>
            </a:pPr>
            <a:endParaRPr lang="en-US" sz="2800" b="1" u="sng"/>
          </a:p>
          <a:p>
            <a:pPr marL="0" indent="0">
              <a:buNone/>
            </a:pPr>
            <a:r>
              <a:rPr lang="en-US" sz="2800" b="1" u="sng"/>
              <a:t> RS232 Ports: </a:t>
            </a:r>
            <a:endParaRPr lang="en-US" sz="2800" b="1" u="sng"/>
          </a:p>
          <a:p>
            <a:pPr marL="0" indent="0">
              <a:buNone/>
            </a:pPr>
            <a:endParaRPr lang="en-US" sz="2800"/>
          </a:p>
          <a:p>
            <a:r>
              <a:rPr lang="en-US" sz="2800"/>
              <a:t>The SKM55 series uses single-chip RS232 to UART bridge, It is 3V powered EIA/TIA-232 and V.28/V.24 communication interfaces with low power requirements.</a:t>
            </a:r>
            <a:endParaRPr lang="en-US" sz="28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olidFill>
                  <a:schemeClr val="tx1"/>
                </a:solidFill>
                <a:effectLst>
                  <a:outerShdw blurRad="38100" dist="19050" dir="2700000" algn="tl" rotWithShape="0">
                    <a:schemeClr val="dk1">
                      <a:alpha val="40000"/>
                    </a:schemeClr>
                  </a:outerShdw>
                </a:effectLst>
                <a:sym typeface="+mn-ea"/>
              </a:rPr>
              <a:t>Hardware Interfaces Configuration </a:t>
            </a:r>
            <a:endParaRPr lang="en-US">
              <a:solidFill>
                <a:schemeClr val="tx1"/>
              </a:solidFill>
              <a:effectLst>
                <a:outerShdw blurRad="38100" dist="19050" dir="2700000" algn="tl" rotWithShape="0">
                  <a:schemeClr val="dk1">
                    <a:alpha val="40000"/>
                  </a:schemeClr>
                </a:outerShdw>
              </a:effectLst>
              <a:sym typeface="+mn-ea"/>
            </a:endParaRPr>
          </a:p>
        </p:txBody>
      </p:sp>
      <p:pic>
        <p:nvPicPr>
          <p:cNvPr id="4" name="Content Placeholder 3" descr="gps2"/>
          <p:cNvPicPr>
            <a:picLocks noChangeAspect="1"/>
          </p:cNvPicPr>
          <p:nvPr>
            <p:ph idx="1"/>
          </p:nvPr>
        </p:nvPicPr>
        <p:blipFill>
          <a:blip r:embed="rId1"/>
          <a:stretch>
            <a:fillRect/>
          </a:stretch>
        </p:blipFill>
        <p:spPr>
          <a:xfrm>
            <a:off x="326390" y="1147445"/>
            <a:ext cx="9785350" cy="534162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olidFill>
                  <a:schemeClr val="tx1"/>
                </a:solidFill>
                <a:effectLst>
                  <a:outerShdw blurRad="38100" dist="19050" dir="2700000" algn="tl" rotWithShape="0">
                    <a:schemeClr val="dk1">
                      <a:alpha val="40000"/>
                    </a:schemeClr>
                  </a:outerShdw>
                </a:effectLst>
              </a:rPr>
              <a:t>RS232 protocol to TTL protocol</a:t>
            </a:r>
            <a:endParaRPr lang="en-US">
              <a:solidFill>
                <a:schemeClr val="tx1"/>
              </a:solidFill>
              <a:effectLst>
                <a:outerShdw blurRad="38100" dist="19050" dir="2700000" algn="tl" rotWithShape="0">
                  <a:schemeClr val="dk1">
                    <a:alpha val="40000"/>
                  </a:schemeClr>
                </a:outerShdw>
              </a:effectLst>
            </a:endParaRPr>
          </a:p>
        </p:txBody>
      </p:sp>
      <p:pic>
        <p:nvPicPr>
          <p:cNvPr id="4" name="Content Placeholder 3" descr="max232-pins"/>
          <p:cNvPicPr>
            <a:picLocks noChangeAspect="1"/>
          </p:cNvPicPr>
          <p:nvPr>
            <p:ph idx="1"/>
          </p:nvPr>
        </p:nvPicPr>
        <p:blipFill>
          <a:blip r:embed="rId1"/>
          <a:stretch>
            <a:fillRect/>
          </a:stretch>
        </p:blipFill>
        <p:spPr>
          <a:xfrm>
            <a:off x="800735" y="2453640"/>
            <a:ext cx="2912745" cy="3206115"/>
          </a:xfrm>
          <a:prstGeom prst="rect">
            <a:avLst/>
          </a:prstGeom>
        </p:spPr>
      </p:pic>
      <p:sp>
        <p:nvSpPr>
          <p:cNvPr id="5" name="Text Box 4"/>
          <p:cNvSpPr txBox="1"/>
          <p:nvPr/>
        </p:nvSpPr>
        <p:spPr>
          <a:xfrm>
            <a:off x="4479290" y="2453640"/>
            <a:ext cx="5306060" cy="1198880"/>
          </a:xfrm>
          <a:prstGeom prst="rect">
            <a:avLst/>
          </a:prstGeom>
          <a:noFill/>
        </p:spPr>
        <p:txBody>
          <a:bodyPr wrap="square" rtlCol="0" anchor="t">
            <a:spAutoFit/>
          </a:bodyPr>
          <a:p>
            <a:r>
              <a:rPr lang="en-US" sz="3600"/>
              <a:t>*</a:t>
            </a:r>
            <a:r>
              <a:rPr lang="en-US" sz="2800">
                <a:solidFill>
                  <a:srgbClr val="FF0000"/>
                </a:solidFill>
              </a:rPr>
              <a:t>Using max232 IC as logic    shifter.</a:t>
            </a:r>
            <a:r>
              <a:rPr lang="en-US" sz="2800"/>
              <a:t> </a:t>
            </a:r>
            <a:r>
              <a:rPr lang="en-US" sz="3600"/>
              <a:t> </a:t>
            </a:r>
            <a:endParaRPr lang="en-US" sz="360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solidFill>
                  <a:schemeClr val="tx1"/>
                </a:solidFill>
                <a:effectLst>
                  <a:outerShdw blurRad="38100" dist="19050" dir="2700000" algn="tl" rotWithShape="0">
                    <a:schemeClr val="dk1">
                      <a:alpha val="40000"/>
                    </a:schemeClr>
                  </a:outerShdw>
                </a:effectLst>
              </a:rPr>
              <a:t>MAX232 connection</a:t>
            </a:r>
            <a:endParaRPr lang="en-US" altLang="en-US">
              <a:solidFill>
                <a:schemeClr val="tx1"/>
              </a:solidFill>
              <a:effectLst>
                <a:outerShdw blurRad="38100" dist="19050" dir="2700000" algn="tl" rotWithShape="0">
                  <a:schemeClr val="dk1">
                    <a:alpha val="40000"/>
                  </a:schemeClr>
                </a:outerShdw>
              </a:effectLst>
            </a:endParaRPr>
          </a:p>
        </p:txBody>
      </p:sp>
      <p:pic>
        <p:nvPicPr>
          <p:cNvPr id="4" name="Content Placeholder 3" descr="max232"/>
          <p:cNvPicPr>
            <a:picLocks noChangeAspect="1"/>
          </p:cNvPicPr>
          <p:nvPr>
            <p:ph idx="1"/>
          </p:nvPr>
        </p:nvPicPr>
        <p:blipFill>
          <a:blip r:embed="rId1"/>
          <a:stretch>
            <a:fillRect/>
          </a:stretch>
        </p:blipFill>
        <p:spPr>
          <a:xfrm>
            <a:off x="4193540" y="866775"/>
            <a:ext cx="5264785" cy="5111750"/>
          </a:xfrm>
          <a:prstGeom prst="rect">
            <a:avLst/>
          </a:prstGeom>
        </p:spPr>
      </p:pic>
      <p:sp>
        <p:nvSpPr>
          <p:cNvPr id="5" name="Text Box 4"/>
          <p:cNvSpPr txBox="1"/>
          <p:nvPr/>
        </p:nvSpPr>
        <p:spPr>
          <a:xfrm>
            <a:off x="908685" y="2339340"/>
            <a:ext cx="3188335" cy="1383665"/>
          </a:xfrm>
          <a:prstGeom prst="rect">
            <a:avLst/>
          </a:prstGeom>
          <a:noFill/>
        </p:spPr>
        <p:txBody>
          <a:bodyPr wrap="square" rtlCol="0" anchor="t">
            <a:spAutoFit/>
          </a:bodyPr>
          <a:p>
            <a:r>
              <a:rPr lang="en-US" sz="2800">
                <a:solidFill>
                  <a:srgbClr val="FF0000"/>
                </a:solidFill>
              </a:rPr>
              <a:t>Using Atmega 128 instead of Arduino in our case</a:t>
            </a:r>
            <a:r>
              <a:rPr lang="en-US">
                <a:solidFill>
                  <a:srgbClr val="FF0000"/>
                </a:solidFill>
              </a:rPr>
              <a:t>.</a:t>
            </a:r>
            <a:endParaRPr lang="en-US">
              <a:solidFill>
                <a:srgbClr val="FF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304800"/>
            <a:ext cx="8610600" cy="6019800"/>
          </a:xfrm>
        </p:spPr>
        <p:txBody>
          <a:bodyPr>
            <a:normAutofit/>
          </a:bodyPr>
          <a:lstStyle/>
          <a:p>
            <a:pPr marL="0" lvl="0" indent="0">
              <a:buNone/>
            </a:pPr>
            <a:r>
              <a:rPr lang="en-US" sz="2500" b="1" dirty="0" smtClean="0">
                <a:solidFill>
                  <a:srgbClr val="002060"/>
                </a:solidFill>
                <a:latin typeface="Arial" panose="020B0604020202020204" pitchFamily="34" charset="0"/>
                <a:cs typeface="Arial" panose="020B0604020202020204" pitchFamily="34" charset="0"/>
              </a:rPr>
              <a:t>J- We used 36 single phase current sensors:</a:t>
            </a:r>
            <a:endParaRPr lang="en-US" sz="2500" b="1" dirty="0" smtClean="0">
              <a:solidFill>
                <a:srgbClr val="002060"/>
              </a:solidFill>
              <a:latin typeface="Arial" panose="020B0604020202020204" pitchFamily="34" charset="0"/>
              <a:cs typeface="Arial" panose="020B0604020202020204" pitchFamily="34" charset="0"/>
            </a:endParaRPr>
          </a:p>
          <a:p>
            <a:pPr lvl="0">
              <a:buFontTx/>
              <a:buChar char="-"/>
            </a:pPr>
            <a:r>
              <a:rPr lang="en-US" sz="2500" b="1" dirty="0" smtClean="0">
                <a:latin typeface="Arial" panose="020B0604020202020204" pitchFamily="34" charset="0"/>
                <a:cs typeface="Arial" panose="020B0604020202020204" pitchFamily="34" charset="0"/>
              </a:rPr>
              <a:t>30 ampere in our project to sense the current and connected with the  part of communication </a:t>
            </a:r>
            <a:r>
              <a:rPr lang="en-US" b="1" dirty="0" smtClean="0"/>
              <a:t>. </a:t>
            </a:r>
            <a:endParaRPr lang="en-US" b="1" dirty="0" smtClean="0"/>
          </a:p>
          <a:p>
            <a:pPr lvl="0">
              <a:buFontTx/>
              <a:buChar char="-"/>
            </a:pPr>
            <a:endParaRPr lang="en-US" b="1" dirty="0"/>
          </a:p>
          <a:p>
            <a:pPr lvl="0">
              <a:buFontTx/>
              <a:buChar char="-"/>
            </a:pPr>
            <a:endParaRPr lang="en-US" b="1" dirty="0" smtClean="0"/>
          </a:p>
          <a:p>
            <a:pPr marL="0" lvl="0" indent="0">
              <a:buNone/>
            </a:pPr>
            <a:endParaRPr lang="en-US" dirty="0" smtClean="0"/>
          </a:p>
          <a:p>
            <a:pPr marL="0" lvl="0" indent="0">
              <a:buNone/>
            </a:pPr>
            <a:r>
              <a:rPr lang="en-US" sz="2500" b="1" dirty="0" smtClean="0">
                <a:solidFill>
                  <a:srgbClr val="002060"/>
                </a:solidFill>
                <a:latin typeface="Arial" panose="020B0604020202020204" pitchFamily="34" charset="0"/>
                <a:cs typeface="Arial" panose="020B0604020202020204" pitchFamily="34" charset="0"/>
              </a:rPr>
              <a:t>H- We used 20 Aluminum BUS-BARS on our Graduation project and we used it as collection point .</a:t>
            </a:r>
            <a:endParaRPr lang="en-US" sz="2500" b="1" dirty="0" smtClean="0">
              <a:solidFill>
                <a:srgbClr val="002060"/>
              </a:solidFill>
              <a:latin typeface="Arial" panose="020B0604020202020204" pitchFamily="34" charset="0"/>
              <a:cs typeface="Arial" panose="020B0604020202020204" pitchFamily="34" charset="0"/>
            </a:endParaRPr>
          </a:p>
          <a:p>
            <a:pPr marL="0" lvl="0" indent="0">
              <a:buNone/>
            </a:pPr>
            <a:endParaRPr lang="en-US" sz="2500" dirty="0">
              <a:solidFill>
                <a:srgbClr val="002060"/>
              </a:solidFill>
              <a:latin typeface="Arial" panose="020B0604020202020204" pitchFamily="34" charset="0"/>
              <a:cs typeface="Arial" panose="020B0604020202020204" pitchFamily="34" charset="0"/>
            </a:endParaRPr>
          </a:p>
        </p:txBody>
      </p:sp>
      <p:pic>
        <p:nvPicPr>
          <p:cNvPr id="4" name="Picture 3" descr="ÙØªÙØ¬Ø© Ø¨Ø­Ø« Ø§ÙØµÙØ± Ø¹Ù âªcurrent sensor 30 ampereâ¬â"/>
          <p:cNvPicPr/>
          <p:nvPr/>
        </p:nvPicPr>
        <p:blipFill>
          <a:blip r:embed="rId1">
            <a:extLst>
              <a:ext uri="{28A0092B-C50C-407E-A947-70E740481C1C}">
                <a14:useLocalDpi xmlns:a14="http://schemas.microsoft.com/office/drawing/2010/main" val="0"/>
              </a:ext>
            </a:extLst>
          </a:blip>
          <a:srcRect/>
          <a:stretch>
            <a:fillRect/>
          </a:stretch>
        </p:blipFill>
        <p:spPr bwMode="auto">
          <a:xfrm>
            <a:off x="3463290" y="1676400"/>
            <a:ext cx="5265420" cy="1447800"/>
          </a:xfrm>
          <a:prstGeom prst="rect">
            <a:avLst/>
          </a:prstGeom>
          <a:noFill/>
          <a:ln>
            <a:noFill/>
          </a:ln>
        </p:spPr>
      </p:pic>
      <p:pic>
        <p:nvPicPr>
          <p:cNvPr id="5" name="Picture 4" descr="ÙØªÙØ¬Ø© Ø¨Ø­Ø« Ø§ÙØµÙØ± Ø¹Ù âªbus bar aluminum Ø­Ø±Ù Ø§Ùâ¬â"/>
          <p:cNvPicPr/>
          <p:nvPr/>
        </p:nvPicPr>
        <p:blipFill>
          <a:blip r:embed="rId2">
            <a:extLst>
              <a:ext uri="{28A0092B-C50C-407E-A947-70E740481C1C}">
                <a14:useLocalDpi xmlns:a14="http://schemas.microsoft.com/office/drawing/2010/main" val="0"/>
              </a:ext>
            </a:extLst>
          </a:blip>
          <a:srcRect/>
          <a:stretch>
            <a:fillRect/>
          </a:stretch>
        </p:blipFill>
        <p:spPr bwMode="auto">
          <a:xfrm>
            <a:off x="3242310" y="4495800"/>
            <a:ext cx="5707380" cy="2059940"/>
          </a:xfrm>
          <a:prstGeom prst="rect">
            <a:avLst/>
          </a:prstGeom>
          <a:noFill/>
          <a:ln>
            <a:noFill/>
          </a:ln>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olidFill>
                  <a:schemeClr val="tx1"/>
                </a:solidFill>
                <a:effectLst>
                  <a:outerShdw blurRad="38100" dist="19050" dir="2700000" algn="tl" rotWithShape="0">
                    <a:schemeClr val="dk1">
                      <a:alpha val="40000"/>
                    </a:schemeClr>
                  </a:outerShdw>
                </a:effectLst>
              </a:rPr>
              <a:t>Software Protocol </a:t>
            </a:r>
            <a:endParaRPr lang="en-US">
              <a:solidFill>
                <a:schemeClr val="tx1"/>
              </a:solidFill>
              <a:effectLst>
                <a:outerShdw blurRad="38100" dist="19050" dir="2700000" algn="tl" rotWithShape="0">
                  <a:schemeClr val="dk1">
                    <a:alpha val="40000"/>
                  </a:schemeClr>
                </a:outerShdw>
              </a:effectLst>
            </a:endParaRPr>
          </a:p>
        </p:txBody>
      </p:sp>
      <p:sp>
        <p:nvSpPr>
          <p:cNvPr id="3" name="Content Placeholder 2"/>
          <p:cNvSpPr>
            <a:spLocks noGrp="1"/>
          </p:cNvSpPr>
          <p:nvPr>
            <p:ph idx="1"/>
          </p:nvPr>
        </p:nvSpPr>
        <p:spPr>
          <a:xfrm>
            <a:off x="381000" y="1174750"/>
            <a:ext cx="11201400" cy="5490845"/>
          </a:xfrm>
        </p:spPr>
        <p:txBody>
          <a:bodyPr/>
          <a:p>
            <a:pPr marL="0" indent="0">
              <a:buNone/>
            </a:pPr>
            <a:r>
              <a:rPr lang="en-US" altLang="en-US" b="1" u="sng"/>
              <a:t> </a:t>
            </a:r>
            <a:r>
              <a:rPr lang="en-US" b="1" u="sng"/>
              <a:t>NMEA 0183 Protocol</a:t>
            </a:r>
            <a:r>
              <a:rPr lang="en-US" u="sng"/>
              <a:t> :</a:t>
            </a:r>
            <a:endParaRPr lang="en-US" u="sng"/>
          </a:p>
          <a:p>
            <a:r>
              <a:rPr lang="en-US"/>
              <a:t> The NMEA protocol is an ASCII-based protocol,</a:t>
            </a:r>
            <a:endParaRPr lang="en-US"/>
          </a:p>
          <a:p>
            <a:pPr marL="0" indent="0">
              <a:buNone/>
            </a:pPr>
            <a:r>
              <a:rPr lang="en-US"/>
              <a:t>   records start with a </a:t>
            </a:r>
            <a:r>
              <a:rPr lang="en-US" altLang="en-US"/>
              <a:t>“</a:t>
            </a:r>
            <a:r>
              <a:rPr lang="en-US">
                <a:solidFill>
                  <a:srgbClr val="FF0000"/>
                </a:solidFill>
              </a:rPr>
              <a:t>$</a:t>
            </a:r>
            <a:r>
              <a:rPr lang="en-US"/>
              <a:t> </a:t>
            </a:r>
            <a:r>
              <a:rPr lang="en-US" altLang="en-US"/>
              <a:t>“</a:t>
            </a:r>
            <a:r>
              <a:rPr lang="en-US"/>
              <a:t>and with carriage return/line feed.</a:t>
            </a:r>
            <a:endParaRPr lang="en-US"/>
          </a:p>
          <a:p>
            <a:pPr marL="0" indent="0">
              <a:buNone/>
            </a:pPr>
            <a:r>
              <a:rPr lang="en-US"/>
              <a:t>   GPS specific messages all start with </a:t>
            </a:r>
            <a:r>
              <a:rPr lang="en-US">
                <a:solidFill>
                  <a:srgbClr val="FF0000"/>
                </a:solidFill>
              </a:rPr>
              <a:t>$GPxxx</a:t>
            </a:r>
            <a:r>
              <a:rPr lang="en-US"/>
              <a:t> where </a:t>
            </a:r>
            <a:r>
              <a:rPr lang="en-US">
                <a:solidFill>
                  <a:srgbClr val="FF0000"/>
                </a:solidFill>
              </a:rPr>
              <a:t>xxx</a:t>
            </a:r>
            <a:endParaRPr lang="en-US"/>
          </a:p>
          <a:p>
            <a:pPr marL="0" indent="0">
              <a:buNone/>
            </a:pPr>
            <a:r>
              <a:rPr lang="en-US"/>
              <a:t>   is a</a:t>
            </a:r>
            <a:r>
              <a:rPr lang="en-US">
                <a:solidFill>
                  <a:srgbClr val="FF0000"/>
                </a:solidFill>
              </a:rPr>
              <a:t> three-letter identifier</a:t>
            </a:r>
            <a:r>
              <a:rPr lang="en-US"/>
              <a:t> of the message data that</a:t>
            </a:r>
            <a:endParaRPr lang="en-US"/>
          </a:p>
          <a:p>
            <a:pPr marL="0" indent="0">
              <a:buNone/>
            </a:pPr>
            <a:r>
              <a:rPr lang="en-US"/>
              <a:t>   follows.</a:t>
            </a:r>
            <a:endParaRPr lang="en-US"/>
          </a:p>
          <a:p>
            <a:pPr marL="0" indent="0">
              <a:buNone/>
            </a:pPr>
            <a:endParaRPr lang="en-US"/>
          </a:p>
          <a:p>
            <a:r>
              <a:rPr lang="en-US"/>
              <a:t>NMEA messages have a checksum, which allows detection of corrupted data transfers. </a:t>
            </a:r>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olidFill>
                  <a:schemeClr val="tx1"/>
                </a:solidFill>
                <a:effectLst>
                  <a:outerShdw blurRad="38100" dist="19050" dir="2700000" algn="tl" rotWithShape="0">
                    <a:schemeClr val="dk1">
                      <a:alpha val="40000"/>
                    </a:schemeClr>
                  </a:outerShdw>
                </a:effectLst>
                <a:sym typeface="+mn-ea"/>
              </a:rPr>
              <a:t>Software Protocol </a:t>
            </a:r>
            <a:endParaRPr lang="en-US">
              <a:solidFill>
                <a:schemeClr val="tx1"/>
              </a:solidFill>
              <a:effectLst>
                <a:outerShdw blurRad="38100" dist="19050" dir="2700000" algn="tl" rotWithShape="0">
                  <a:schemeClr val="dk1">
                    <a:alpha val="40000"/>
                  </a:schemeClr>
                </a:outerShdw>
              </a:effectLst>
              <a:sym typeface="+mn-ea"/>
            </a:endParaRPr>
          </a:p>
        </p:txBody>
      </p:sp>
      <p:sp>
        <p:nvSpPr>
          <p:cNvPr id="3" name="Content Placeholder 2"/>
          <p:cNvSpPr>
            <a:spLocks noGrp="1"/>
          </p:cNvSpPr>
          <p:nvPr>
            <p:ph idx="1"/>
          </p:nvPr>
        </p:nvSpPr>
        <p:spPr>
          <a:xfrm>
            <a:off x="609600" y="1174750"/>
            <a:ext cx="11207750" cy="5431155"/>
          </a:xfrm>
        </p:spPr>
        <p:txBody>
          <a:bodyPr/>
          <a:p>
            <a:pPr marL="0" indent="0">
              <a:buNone/>
            </a:pPr>
            <a:r>
              <a:rPr lang="en-US" b="1" u="sng"/>
              <a:t>NMEA Record</a:t>
            </a:r>
            <a:r>
              <a:rPr lang="en-US"/>
              <a:t>        </a:t>
            </a:r>
            <a:r>
              <a:rPr lang="en-US" b="1" u="sng"/>
              <a:t>Description </a:t>
            </a:r>
            <a:endParaRPr lang="en-US"/>
          </a:p>
          <a:p>
            <a:pPr algn="l"/>
            <a:r>
              <a:rPr lang="en-US"/>
              <a:t>GGA                        Global positioning system fixed data.</a:t>
            </a:r>
            <a:endParaRPr lang="en-US"/>
          </a:p>
          <a:p>
            <a:pPr algn="l"/>
            <a:r>
              <a:rPr lang="en-US"/>
              <a:t>GLL                         Geographic position-latitude/longitude.</a:t>
            </a:r>
            <a:endParaRPr lang="en-US"/>
          </a:p>
          <a:p>
            <a:pPr algn="l"/>
            <a:r>
              <a:rPr lang="en-US"/>
              <a:t>GSA                        GNSS DOP and active satellites. </a:t>
            </a:r>
            <a:endParaRPr lang="en-US"/>
          </a:p>
          <a:p>
            <a:pPr algn="l"/>
            <a:r>
              <a:rPr lang="en-US"/>
              <a:t>GSV                        GNSS satellites in view .</a:t>
            </a:r>
            <a:endParaRPr lang="en-US"/>
          </a:p>
          <a:p>
            <a:pPr algn="l"/>
            <a:r>
              <a:rPr lang="en-US"/>
              <a:t>RMC                       Recommended minimum specific                         </a:t>
            </a:r>
            <a:endParaRPr lang="en-US"/>
          </a:p>
          <a:p>
            <a:pPr marL="0" indent="0" algn="l">
              <a:buNone/>
            </a:pPr>
            <a:r>
              <a:rPr lang="en-US"/>
              <a:t>                                  GNSS data .</a:t>
            </a:r>
            <a:endParaRPr lang="en-US"/>
          </a:p>
          <a:p>
            <a:pPr algn="l"/>
            <a:r>
              <a:rPr lang="en-US"/>
              <a:t>VTG                       Course over ground and ground speed</a:t>
            </a:r>
            <a:r>
              <a:rPr lang="en-US" altLang="en-US"/>
              <a:t>.</a:t>
            </a:r>
            <a:r>
              <a:rPr lang="en-US"/>
              <a:t> </a:t>
            </a:r>
            <a:endParaRPr lang="en-US"/>
          </a:p>
          <a:p>
            <a:r>
              <a:rPr lang="en-US"/>
              <a:t>ZDA                        Date and Time </a:t>
            </a:r>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olidFill>
                  <a:schemeClr val="tx1"/>
                </a:solidFill>
                <a:effectLst>
                  <a:outerShdw blurRad="38100" dist="19050" dir="2700000" algn="tl" rotWithShape="0">
                    <a:schemeClr val="dk1">
                      <a:alpha val="40000"/>
                    </a:schemeClr>
                  </a:outerShdw>
                </a:effectLst>
                <a:sym typeface="+mn-ea"/>
              </a:rPr>
              <a:t>Software Protocol </a:t>
            </a:r>
            <a:endParaRPr lang="en-US">
              <a:solidFill>
                <a:schemeClr val="tx1"/>
              </a:solidFill>
              <a:effectLst>
                <a:outerShdw blurRad="38100" dist="19050" dir="2700000" algn="tl" rotWithShape="0">
                  <a:schemeClr val="dk1">
                    <a:alpha val="40000"/>
                  </a:schemeClr>
                </a:outerShdw>
              </a:effectLst>
              <a:sym typeface="+mn-ea"/>
            </a:endParaRPr>
          </a:p>
        </p:txBody>
      </p:sp>
      <p:sp>
        <p:nvSpPr>
          <p:cNvPr id="3" name="Content Placeholder 2"/>
          <p:cNvSpPr>
            <a:spLocks noGrp="1"/>
          </p:cNvSpPr>
          <p:nvPr>
            <p:ph idx="1"/>
          </p:nvPr>
        </p:nvSpPr>
        <p:spPr/>
        <p:txBody>
          <a:bodyPr/>
          <a:p>
            <a:pPr marL="0" indent="0">
              <a:buNone/>
            </a:pPr>
            <a:r>
              <a:rPr lang="en-US" b="1" u="sng"/>
              <a:t>GGA-Global Positioning System Fixed Data</a:t>
            </a:r>
            <a:r>
              <a:rPr lang="en-US"/>
              <a:t>  </a:t>
            </a:r>
            <a:r>
              <a:rPr lang="en-US" altLang="en-US"/>
              <a:t>: </a:t>
            </a:r>
            <a:endParaRPr lang="en-US" altLang="en-US"/>
          </a:p>
          <a:p>
            <a:pPr marL="0" indent="0">
              <a:buNone/>
            </a:pPr>
            <a:r>
              <a:rPr lang="en-US" altLang="en-US"/>
              <a:t> “</a:t>
            </a:r>
            <a:r>
              <a:rPr lang="en-US" altLang="en-US">
                <a:solidFill>
                  <a:srgbClr val="FF0000"/>
                </a:solidFill>
              </a:rPr>
              <a:t>$GPGGA,</a:t>
            </a:r>
            <a:r>
              <a:rPr lang="en-US" altLang="en-US">
                <a:solidFill>
                  <a:srgbClr val="0070C0"/>
                </a:solidFill>
              </a:rPr>
              <a:t>021514.000</a:t>
            </a:r>
            <a:r>
              <a:rPr lang="en-US" altLang="en-US">
                <a:solidFill>
                  <a:srgbClr val="FF0000"/>
                </a:solidFill>
              </a:rPr>
              <a:t>,2232.1799,N,11401.1823,E,1,6,1.25,84.0,M,-2.2,M,,*74 “.</a:t>
            </a:r>
            <a:endParaRPr lang="en-US" altLang="en-US">
              <a:solidFill>
                <a:srgbClr val="FF0000"/>
              </a:solidFill>
            </a:endParaRPr>
          </a:p>
          <a:p>
            <a:endParaRPr lang="en-US" altLang="en-US">
              <a:solidFill>
                <a:srgbClr val="FF0000"/>
              </a:solidFill>
            </a:endParaRPr>
          </a:p>
          <a:p>
            <a:r>
              <a:rPr lang="en-US" altLang="en-US">
                <a:solidFill>
                  <a:schemeClr val="tx1"/>
                </a:solidFill>
              </a:rPr>
              <a:t>This sentence contains the position, time and quality of the navigation fix. </a:t>
            </a:r>
            <a:endParaRPr lang="en-US" altLang="en-US">
              <a:solidFill>
                <a:schemeClr val="tx1"/>
              </a:solidFill>
            </a:endParaRPr>
          </a:p>
          <a:p>
            <a:endParaRPr lang="en-US" altLang="en-US">
              <a:solidFill>
                <a:schemeClr val="tx1"/>
              </a:solidFill>
            </a:endParaRPr>
          </a:p>
          <a:p>
            <a:r>
              <a:rPr lang="en-US" altLang="en-US">
                <a:solidFill>
                  <a:schemeClr val="tx1"/>
                </a:solidFill>
              </a:rPr>
              <a:t>“Nema protocol,</a:t>
            </a:r>
            <a:r>
              <a:rPr lang="en-US" altLang="en-US">
                <a:solidFill>
                  <a:srgbClr val="FF0000"/>
                </a:solidFill>
              </a:rPr>
              <a:t>UTC</a:t>
            </a:r>
            <a:r>
              <a:rPr lang="en-US" altLang="en-US">
                <a:solidFill>
                  <a:schemeClr val="tx1"/>
                </a:solidFill>
              </a:rPr>
              <a:t>,Latitude,N,Longitude,E,PF,......”</a:t>
            </a:r>
            <a:endParaRPr lang="en-US" altLang="en-US">
              <a:solidFill>
                <a:schemeClr val="tx1"/>
              </a:solidFill>
            </a:endParaRPr>
          </a:p>
          <a:p>
            <a:endParaRPr lang="en-US" altLang="en-US">
              <a:solidFill>
                <a:srgbClr val="FF0000"/>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nema code"/>
          <p:cNvPicPr>
            <a:picLocks noChangeAspect="1"/>
          </p:cNvPicPr>
          <p:nvPr>
            <p:ph idx="1"/>
          </p:nvPr>
        </p:nvPicPr>
        <p:blipFill>
          <a:blip r:embed="rId1"/>
          <a:stretch>
            <a:fillRect/>
          </a:stretch>
        </p:blipFill>
        <p:spPr>
          <a:xfrm>
            <a:off x="11430" y="-31750"/>
            <a:ext cx="12177395" cy="6781165"/>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olidFill>
                  <a:schemeClr val="tx1"/>
                </a:solidFill>
                <a:effectLst>
                  <a:outerShdw blurRad="38100" dist="19050" dir="2700000" algn="tl" rotWithShape="0">
                    <a:schemeClr val="dk1">
                      <a:alpha val="40000"/>
                    </a:schemeClr>
                  </a:outerShdw>
                </a:effectLst>
                <a:sym typeface="+mn-ea"/>
              </a:rPr>
              <a:t>Software layers</a:t>
            </a:r>
            <a:endParaRPr lang="en-US">
              <a:solidFill>
                <a:schemeClr val="tx1"/>
              </a:solidFill>
              <a:effectLst>
                <a:outerShdw blurRad="38100" dist="19050" dir="2700000" algn="tl" rotWithShape="0">
                  <a:schemeClr val="dk1">
                    <a:alpha val="40000"/>
                  </a:schemeClr>
                </a:outerShdw>
              </a:effectLst>
              <a:sym typeface="+mn-ea"/>
            </a:endParaRPr>
          </a:p>
        </p:txBody>
      </p:sp>
      <p:pic>
        <p:nvPicPr>
          <p:cNvPr id="5" name="Content Placeholder 4" descr="develop-ment-in-basic-software-layer-for-autosar"/>
          <p:cNvPicPr>
            <a:picLocks noChangeAspect="1"/>
          </p:cNvPicPr>
          <p:nvPr>
            <p:ph idx="1"/>
          </p:nvPr>
        </p:nvPicPr>
        <p:blipFill>
          <a:blip r:embed="rId1"/>
          <a:stretch>
            <a:fillRect/>
          </a:stretch>
        </p:blipFill>
        <p:spPr>
          <a:xfrm>
            <a:off x="610235" y="1174750"/>
            <a:ext cx="9688195" cy="5381625"/>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effectLst>
                  <a:outerShdw blurRad="38100" dist="19050" dir="2700000" algn="tl" rotWithShape="0">
                    <a:schemeClr val="dk1">
                      <a:alpha val="40000"/>
                    </a:schemeClr>
                  </a:outerShdw>
                </a:effectLst>
                <a:sym typeface="+mn-ea"/>
              </a:rPr>
              <a:t>Software layers</a:t>
            </a:r>
            <a:endParaRPr lang="en-US"/>
          </a:p>
        </p:txBody>
      </p:sp>
      <p:pic>
        <p:nvPicPr>
          <p:cNvPr id="4" name="Content Placeholder 3" descr="layers"/>
          <p:cNvPicPr>
            <a:picLocks noChangeAspect="1"/>
          </p:cNvPicPr>
          <p:nvPr>
            <p:ph idx="1"/>
          </p:nvPr>
        </p:nvPicPr>
        <p:blipFill>
          <a:blip r:embed="rId1"/>
          <a:stretch>
            <a:fillRect/>
          </a:stretch>
        </p:blipFill>
        <p:spPr>
          <a:xfrm>
            <a:off x="699770" y="1176655"/>
            <a:ext cx="3805555" cy="450532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effectLst>
                  <a:outerShdw blurRad="38100" dist="19050" dir="2700000" algn="tl" rotWithShape="0">
                    <a:schemeClr val="dk1">
                      <a:alpha val="40000"/>
                    </a:schemeClr>
                  </a:outerShdw>
                </a:effectLst>
                <a:sym typeface="+mn-ea"/>
              </a:rPr>
              <a:t>Software code using embedded C</a:t>
            </a:r>
            <a:endParaRPr lang="en-US"/>
          </a:p>
        </p:txBody>
      </p:sp>
      <p:pic>
        <p:nvPicPr>
          <p:cNvPr id="4" name="Content Placeholder 3" descr="main code"/>
          <p:cNvPicPr>
            <a:picLocks noChangeAspect="1"/>
          </p:cNvPicPr>
          <p:nvPr>
            <p:ph idx="1"/>
          </p:nvPr>
        </p:nvPicPr>
        <p:blipFill>
          <a:blip r:embed="rId1"/>
          <a:stretch>
            <a:fillRect/>
          </a:stretch>
        </p:blipFill>
        <p:spPr>
          <a:xfrm>
            <a:off x="668020" y="922655"/>
            <a:ext cx="9175750" cy="537337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effectLst>
                  <a:outerShdw blurRad="38100" dist="19050" dir="2700000" algn="tl" rotWithShape="0">
                    <a:schemeClr val="dk1">
                      <a:alpha val="40000"/>
                    </a:schemeClr>
                  </a:outerShdw>
                </a:effectLst>
                <a:sym typeface="+mn-ea"/>
              </a:rPr>
              <a:t>Software code using embedded C</a:t>
            </a:r>
            <a:endParaRPr lang="en-US"/>
          </a:p>
        </p:txBody>
      </p:sp>
      <p:pic>
        <p:nvPicPr>
          <p:cNvPr id="4" name="Content Placeholder 3" descr="uarth"/>
          <p:cNvPicPr>
            <a:picLocks noChangeAspect="1"/>
          </p:cNvPicPr>
          <p:nvPr>
            <p:ph idx="1"/>
          </p:nvPr>
        </p:nvPicPr>
        <p:blipFill>
          <a:blip r:embed="rId1"/>
          <a:stretch>
            <a:fillRect/>
          </a:stretch>
        </p:blipFill>
        <p:spPr>
          <a:xfrm>
            <a:off x="609600" y="840105"/>
            <a:ext cx="9276715" cy="566547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effectLst>
                  <a:outerShdw blurRad="38100" dist="19050" dir="2700000" algn="tl" rotWithShape="0">
                    <a:schemeClr val="dk1">
                      <a:alpha val="40000"/>
                    </a:schemeClr>
                  </a:outerShdw>
                </a:effectLst>
                <a:sym typeface="+mn-ea"/>
              </a:rPr>
              <a:t>Software code using embedded C</a:t>
            </a:r>
            <a:endParaRPr lang="en-US"/>
          </a:p>
        </p:txBody>
      </p:sp>
      <p:pic>
        <p:nvPicPr>
          <p:cNvPr id="4" name="Content Placeholder 3" descr="uartc"/>
          <p:cNvPicPr>
            <a:picLocks noChangeAspect="1"/>
          </p:cNvPicPr>
          <p:nvPr>
            <p:ph idx="1"/>
          </p:nvPr>
        </p:nvPicPr>
        <p:blipFill>
          <a:blip r:embed="rId1"/>
          <a:stretch>
            <a:fillRect/>
          </a:stretch>
        </p:blipFill>
        <p:spPr>
          <a:xfrm>
            <a:off x="695325" y="1000125"/>
            <a:ext cx="9302115" cy="532003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effectLst>
                  <a:outerShdw blurRad="38100" dist="19050" dir="2700000" algn="tl" rotWithShape="0">
                    <a:schemeClr val="dk1">
                      <a:alpha val="40000"/>
                    </a:schemeClr>
                  </a:outerShdw>
                </a:effectLst>
                <a:sym typeface="+mn-ea"/>
              </a:rPr>
              <a:t>Software code using embedded C</a:t>
            </a:r>
            <a:endParaRPr lang="en-US"/>
          </a:p>
        </p:txBody>
      </p:sp>
      <p:pic>
        <p:nvPicPr>
          <p:cNvPr id="4" name="Content Placeholder 3" descr="uartc2"/>
          <p:cNvPicPr>
            <a:picLocks noChangeAspect="1"/>
          </p:cNvPicPr>
          <p:nvPr>
            <p:ph idx="1"/>
          </p:nvPr>
        </p:nvPicPr>
        <p:blipFill>
          <a:blip r:embed="rId1"/>
          <a:stretch>
            <a:fillRect/>
          </a:stretch>
        </p:blipFill>
        <p:spPr>
          <a:xfrm>
            <a:off x="351155" y="1527810"/>
            <a:ext cx="9806940" cy="34988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28800" y="152400"/>
            <a:ext cx="8534400" cy="6553200"/>
          </a:xfrm>
        </p:spPr>
        <p:txBody>
          <a:bodyPr>
            <a:normAutofit fontScale="77500" lnSpcReduction="20000"/>
          </a:bodyPr>
          <a:lstStyle/>
          <a:p>
            <a:pPr marL="0" indent="0">
              <a:buNone/>
            </a:pPr>
            <a:r>
              <a:rPr lang="en-US" sz="4100" i="1" u="sng" dirty="0" smtClean="0">
                <a:solidFill>
                  <a:srgbClr val="FF0000"/>
                </a:solidFill>
                <a:latin typeface="Arial Black" panose="020B0A04020102020204" pitchFamily="34" charset="0"/>
              </a:rPr>
              <a:t>A- software divided into :</a:t>
            </a:r>
            <a:endParaRPr lang="en-US" sz="4100" i="1" u="sng" dirty="0" smtClean="0">
              <a:solidFill>
                <a:srgbClr val="FF0000"/>
              </a:solidFill>
              <a:latin typeface="Arial Black" panose="020B0A04020102020204" pitchFamily="34" charset="0"/>
            </a:endParaRPr>
          </a:p>
          <a:p>
            <a:pPr marL="0" indent="0">
              <a:buNone/>
            </a:pPr>
            <a:endParaRPr lang="en-US" i="1" u="sng" dirty="0" smtClean="0">
              <a:solidFill>
                <a:srgbClr val="FF0000"/>
              </a:solidFill>
              <a:latin typeface="Arial Black" panose="020B0A04020102020204" pitchFamily="34" charset="0"/>
            </a:endParaRPr>
          </a:p>
          <a:p>
            <a:pPr marL="0" indent="0">
              <a:buNone/>
            </a:pPr>
            <a:r>
              <a:rPr lang="en-US" b="1" dirty="0" smtClean="0">
                <a:solidFill>
                  <a:srgbClr val="002060"/>
                </a:solidFill>
                <a:latin typeface="Arial" panose="020B0604020202020204" pitchFamily="34" charset="0"/>
                <a:cs typeface="Arial" panose="020B0604020202020204" pitchFamily="34" charset="0"/>
              </a:rPr>
              <a:t>A- 2 microcontroller </a:t>
            </a:r>
            <a:r>
              <a:rPr lang="en-US" b="1" dirty="0" smtClean="0">
                <a:solidFill>
                  <a:schemeClr val="accent2">
                    <a:lumMod val="75000"/>
                  </a:schemeClr>
                </a:solidFill>
                <a:latin typeface="Arial" panose="020B0604020202020204" pitchFamily="34" charset="0"/>
                <a:cs typeface="Arial" panose="020B0604020202020204" pitchFamily="34" charset="0"/>
              </a:rPr>
              <a:t>( work as a PMU ) </a:t>
            </a:r>
            <a:r>
              <a:rPr lang="en-US" b="1" dirty="0" smtClean="0">
                <a:solidFill>
                  <a:srgbClr val="002060"/>
                </a:solidFill>
                <a:latin typeface="Arial" panose="020B0604020202020204" pitchFamily="34" charset="0"/>
                <a:cs typeface="Arial" panose="020B0604020202020204" pitchFamily="34" charset="0"/>
              </a:rPr>
              <a:t>.</a:t>
            </a:r>
            <a:endParaRPr lang="en-US" b="1" dirty="0" smtClean="0">
              <a:solidFill>
                <a:srgbClr val="002060"/>
              </a:solidFill>
              <a:latin typeface="Arial" panose="020B0604020202020204" pitchFamily="34" charset="0"/>
              <a:cs typeface="Arial" panose="020B0604020202020204" pitchFamily="34" charset="0"/>
            </a:endParaRPr>
          </a:p>
          <a:p>
            <a:pPr marL="0" indent="0">
              <a:buNone/>
            </a:pPr>
            <a:r>
              <a:rPr lang="en-US" sz="2800" b="1" dirty="0" smtClean="0">
                <a:latin typeface="Arial" panose="020B0604020202020204" pitchFamily="34" charset="0"/>
                <a:cs typeface="Arial" panose="020B0604020202020204" pitchFamily="34" charset="0"/>
              </a:rPr>
              <a:t>- They are devices which use synchronization signal from the global positioning system(GPS) satellite and provide the phasor voltage and currents measured at a given substation.</a:t>
            </a:r>
            <a:endParaRPr lang="en-US" sz="2800" b="1" dirty="0" smtClean="0">
              <a:latin typeface="Arial" panose="020B0604020202020204" pitchFamily="34" charset="0"/>
              <a:cs typeface="Arial" panose="020B0604020202020204" pitchFamily="34" charset="0"/>
            </a:endParaRPr>
          </a:p>
          <a:p>
            <a:pPr marL="0" indent="0">
              <a:buNone/>
            </a:pPr>
            <a:br>
              <a:rPr lang="en-US" sz="2800" b="1" dirty="0" smtClean="0">
                <a:latin typeface="Arial" panose="020B0604020202020204" pitchFamily="34" charset="0"/>
                <a:cs typeface="Arial" panose="020B0604020202020204" pitchFamily="34" charset="0"/>
              </a:rPr>
            </a:br>
            <a:r>
              <a:rPr lang="en-US" sz="2800" b="1" dirty="0" smtClean="0">
                <a:latin typeface="Arial" panose="020B0604020202020204" pitchFamily="34" charset="0"/>
                <a:cs typeface="Arial" panose="020B0604020202020204" pitchFamily="34" charset="0"/>
              </a:rPr>
              <a:t>- A phasor is a complex number that represents both magnitude</a:t>
            </a:r>
            <a:r>
              <a:rPr lang="en-US" sz="2800" b="1" dirty="0">
                <a:latin typeface="Arial" panose="020B0604020202020204" pitchFamily="34" charset="0"/>
                <a:cs typeface="Arial" panose="020B0604020202020204" pitchFamily="34" charset="0"/>
              </a:rPr>
              <a:t> </a:t>
            </a:r>
            <a:r>
              <a:rPr lang="en-US" sz="2800" b="1" dirty="0" smtClean="0">
                <a:latin typeface="Arial" panose="020B0604020202020204" pitchFamily="34" charset="0"/>
                <a:cs typeface="Arial" panose="020B0604020202020204" pitchFamily="34" charset="0"/>
              </a:rPr>
              <a:t>and phase angle of the sine waves found in electricity.</a:t>
            </a:r>
            <a:br>
              <a:rPr lang="en-US" sz="2800" b="1" dirty="0" smtClean="0">
                <a:latin typeface="Arial" panose="020B0604020202020204" pitchFamily="34" charset="0"/>
                <a:cs typeface="Arial" panose="020B0604020202020204" pitchFamily="34" charset="0"/>
              </a:rPr>
            </a:br>
            <a:endParaRPr lang="en-US" sz="2800" b="1" dirty="0" smtClean="0">
              <a:solidFill>
                <a:schemeClr val="accent2">
                  <a:lumMod val="75000"/>
                </a:schemeClr>
              </a:solidFill>
              <a:latin typeface="Arial" panose="020B0604020202020204" pitchFamily="34" charset="0"/>
              <a:cs typeface="Arial" panose="020B0604020202020204" pitchFamily="34" charset="0"/>
            </a:endParaRPr>
          </a:p>
          <a:p>
            <a:pPr marL="0" indent="0">
              <a:buNone/>
            </a:pPr>
            <a:r>
              <a:rPr lang="en-US" b="1" dirty="0" smtClean="0">
                <a:solidFill>
                  <a:srgbClr val="002060"/>
                </a:solidFill>
                <a:latin typeface="Arial" panose="020B0604020202020204" pitchFamily="34" charset="0"/>
                <a:cs typeface="Arial" panose="020B0604020202020204" pitchFamily="34" charset="0"/>
              </a:rPr>
              <a:t>B- 1 microcontroller </a:t>
            </a:r>
            <a:r>
              <a:rPr lang="en-US" b="1" dirty="0" smtClean="0">
                <a:solidFill>
                  <a:schemeClr val="accent3">
                    <a:lumMod val="50000"/>
                  </a:schemeClr>
                </a:solidFill>
                <a:latin typeface="Arial" panose="020B0604020202020204" pitchFamily="34" charset="0"/>
                <a:cs typeface="Arial" panose="020B0604020202020204" pitchFamily="34" charset="0"/>
              </a:rPr>
              <a:t>(work as a PDC ) </a:t>
            </a:r>
            <a:r>
              <a:rPr lang="en-US" b="1" dirty="0" smtClean="0">
                <a:solidFill>
                  <a:srgbClr val="002060"/>
                </a:solidFill>
                <a:latin typeface="Arial" panose="020B0604020202020204" pitchFamily="34" charset="0"/>
                <a:cs typeface="Arial" panose="020B0604020202020204" pitchFamily="34" charset="0"/>
              </a:rPr>
              <a:t>.</a:t>
            </a:r>
            <a:endParaRPr lang="en-US" b="1" dirty="0" smtClean="0">
              <a:solidFill>
                <a:srgbClr val="002060"/>
              </a:solidFill>
              <a:latin typeface="Arial" panose="020B0604020202020204" pitchFamily="34" charset="0"/>
              <a:cs typeface="Arial" panose="020B0604020202020204" pitchFamily="34" charset="0"/>
            </a:endParaRPr>
          </a:p>
          <a:p>
            <a:pPr marL="0" indent="0">
              <a:buNone/>
            </a:pPr>
            <a:r>
              <a:rPr lang="en-US" sz="2800" b="1" dirty="0" smtClean="0">
                <a:latin typeface="Arial" panose="020B0604020202020204" pitchFamily="34" charset="0"/>
                <a:cs typeface="Arial" panose="020B0604020202020204" pitchFamily="34" charset="0"/>
              </a:rPr>
              <a:t>- It is node in a system where phasor data from a number of PMUs or PDCs is correlated and fed out as a single stream to other applications.</a:t>
            </a:r>
            <a:br>
              <a:rPr lang="en-US" sz="2800" b="1" dirty="0" smtClean="0">
                <a:latin typeface="Arial" panose="020B0604020202020204" pitchFamily="34" charset="0"/>
                <a:cs typeface="Arial" panose="020B0604020202020204" pitchFamily="34" charset="0"/>
              </a:rPr>
            </a:br>
            <a:r>
              <a:rPr lang="en-US" sz="2800" b="1" dirty="0" smtClean="0">
                <a:latin typeface="Arial" panose="020B0604020202020204" pitchFamily="34" charset="0"/>
                <a:cs typeface="Arial" panose="020B0604020202020204" pitchFamily="34" charset="0"/>
              </a:rPr>
              <a:t>- PDC would performs the Real time monitoring, alarming, event triggering.</a:t>
            </a:r>
            <a:br>
              <a:rPr lang="en-US" sz="2800" b="1" dirty="0" smtClean="0">
                <a:latin typeface="Arial" panose="020B0604020202020204" pitchFamily="34" charset="0"/>
                <a:cs typeface="Arial" panose="020B0604020202020204" pitchFamily="34" charset="0"/>
              </a:rPr>
            </a:br>
            <a:endParaRPr lang="en-US" sz="2800" b="1" dirty="0" smtClean="0">
              <a:latin typeface="Arial" panose="020B0604020202020204" pitchFamily="34" charset="0"/>
              <a:cs typeface="Arial" panose="020B0604020202020204" pitchFamily="34" charset="0"/>
            </a:endParaRPr>
          </a:p>
          <a:p>
            <a:pPr marL="0" indent="0">
              <a:buNone/>
            </a:pPr>
            <a:r>
              <a:rPr lang="en-US" sz="2500" b="1" dirty="0" smtClean="0">
                <a:solidFill>
                  <a:srgbClr val="002060"/>
                </a:solidFill>
                <a:latin typeface="Arial" panose="020B0604020202020204" pitchFamily="34" charset="0"/>
                <a:cs typeface="Arial" panose="020B0604020202020204" pitchFamily="34" charset="0"/>
              </a:rPr>
              <a:t> </a:t>
            </a:r>
            <a:endParaRPr 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effectLst>
                  <a:outerShdw blurRad="38100" dist="19050" dir="2700000" algn="tl" rotWithShape="0">
                    <a:schemeClr val="dk1">
                      <a:alpha val="40000"/>
                    </a:schemeClr>
                  </a:outerShdw>
                </a:effectLst>
                <a:sym typeface="+mn-ea"/>
              </a:rPr>
              <a:t>Software code using embedded C</a:t>
            </a:r>
            <a:endParaRPr lang="en-US"/>
          </a:p>
        </p:txBody>
      </p:sp>
      <p:pic>
        <p:nvPicPr>
          <p:cNvPr id="4" name="Content Placeholder 3" descr="gpsh"/>
          <p:cNvPicPr>
            <a:picLocks noChangeAspect="1"/>
          </p:cNvPicPr>
          <p:nvPr>
            <p:ph idx="1"/>
          </p:nvPr>
        </p:nvPicPr>
        <p:blipFill>
          <a:blip r:embed="rId1"/>
          <a:stretch>
            <a:fillRect/>
          </a:stretch>
        </p:blipFill>
        <p:spPr>
          <a:xfrm>
            <a:off x="609600" y="1588770"/>
            <a:ext cx="9211945" cy="3679825"/>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effectLst>
                  <a:outerShdw blurRad="38100" dist="19050" dir="2700000" algn="tl" rotWithShape="0">
                    <a:schemeClr val="dk1">
                      <a:alpha val="40000"/>
                    </a:schemeClr>
                  </a:outerShdw>
                </a:effectLst>
                <a:sym typeface="+mn-ea"/>
              </a:rPr>
              <a:t>Software code using embedded C</a:t>
            </a:r>
            <a:endParaRPr lang="en-US"/>
          </a:p>
        </p:txBody>
      </p:sp>
      <p:pic>
        <p:nvPicPr>
          <p:cNvPr id="5" name="Content Placeholder 4" descr="gpsc"/>
          <p:cNvPicPr>
            <a:picLocks noChangeAspect="1"/>
          </p:cNvPicPr>
          <p:nvPr>
            <p:ph idx="1"/>
          </p:nvPr>
        </p:nvPicPr>
        <p:blipFill>
          <a:blip r:embed="rId1"/>
          <a:stretch>
            <a:fillRect/>
          </a:stretch>
        </p:blipFill>
        <p:spPr>
          <a:xfrm>
            <a:off x="140970" y="925195"/>
            <a:ext cx="10355580" cy="5815965"/>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effectLst>
                  <a:outerShdw blurRad="38100" dist="19050" dir="2700000" algn="tl" rotWithShape="0">
                    <a:schemeClr val="dk1">
                      <a:alpha val="40000"/>
                    </a:schemeClr>
                  </a:outerShdw>
                </a:effectLst>
                <a:sym typeface="+mn-ea"/>
              </a:rPr>
              <a:t>Software code using embedded C</a:t>
            </a:r>
            <a:endParaRPr lang="en-US"/>
          </a:p>
        </p:txBody>
      </p:sp>
      <p:pic>
        <p:nvPicPr>
          <p:cNvPr id="5" name="Content Placeholder 4" descr="gpsc2"/>
          <p:cNvPicPr>
            <a:picLocks noChangeAspect="1"/>
          </p:cNvPicPr>
          <p:nvPr>
            <p:ph idx="1"/>
          </p:nvPr>
        </p:nvPicPr>
        <p:blipFill>
          <a:blip r:embed="rId1"/>
          <a:stretch>
            <a:fillRect/>
          </a:stretch>
        </p:blipFill>
        <p:spPr>
          <a:xfrm>
            <a:off x="610235" y="1169670"/>
            <a:ext cx="8632190" cy="4998720"/>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descr="ide"/>
          <p:cNvPicPr>
            <a:picLocks noChangeAspect="1"/>
          </p:cNvPicPr>
          <p:nvPr>
            <p:ph idx="1"/>
          </p:nvPr>
        </p:nvPicPr>
        <p:blipFill>
          <a:blip r:embed="rId1"/>
          <a:stretch>
            <a:fillRect/>
          </a:stretch>
        </p:blipFill>
        <p:spPr>
          <a:xfrm>
            <a:off x="16510" y="2540"/>
            <a:ext cx="12167235" cy="6858635"/>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untitled"/>
          <p:cNvPicPr>
            <a:picLocks noChangeAspect="1"/>
          </p:cNvPicPr>
          <p:nvPr>
            <p:ph idx="1"/>
          </p:nvPr>
        </p:nvPicPr>
        <p:blipFill>
          <a:blip r:embed="rId1"/>
          <a:stretch>
            <a:fillRect/>
          </a:stretch>
        </p:blipFill>
        <p:spPr>
          <a:xfrm>
            <a:off x="256540" y="635"/>
            <a:ext cx="10507980" cy="6705600"/>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p>
            <a:r>
              <a:rPr lang="en-US" sz="4800">
                <a:solidFill>
                  <a:srgbClr val="FF0000"/>
                </a:solidFill>
              </a:rPr>
              <a:t>Graduation project</a:t>
            </a:r>
            <a:endParaRPr lang="en-US" sz="4800">
              <a:solidFill>
                <a:srgbClr val="FF0000"/>
              </a:solidFill>
            </a:endParaRPr>
          </a:p>
        </p:txBody>
      </p:sp>
      <p:sp>
        <p:nvSpPr>
          <p:cNvPr id="3" name="Subtitle 2"/>
          <p:cNvSpPr>
            <a:spLocks noGrp="1"/>
          </p:cNvSpPr>
          <p:nvPr>
            <p:ph type="subTitle" idx="1"/>
          </p:nvPr>
        </p:nvSpPr>
        <p:spPr/>
        <p:txBody>
          <a:bodyPr/>
          <a:p>
            <a:r>
              <a:rPr lang="en-US" sz="4000">
                <a:solidFill>
                  <a:schemeClr val="tx1"/>
                </a:solidFill>
                <a:effectLst>
                  <a:outerShdw blurRad="38100" dist="19050" dir="2700000" algn="tl" rotWithShape="0">
                    <a:schemeClr val="dk1">
                      <a:alpha val="40000"/>
                    </a:schemeClr>
                  </a:outerShdw>
                </a:effectLst>
              </a:rPr>
              <a:t>HMI modules</a:t>
            </a:r>
            <a:endParaRPr lang="en-US" sz="400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olidFill>
                  <a:schemeClr val="tx1"/>
                </a:solidFill>
                <a:effectLst>
                  <a:outerShdw blurRad="38100" dist="19050" dir="2700000" algn="tl" rotWithShape="0">
                    <a:schemeClr val="dk1">
                      <a:alpha val="40000"/>
                    </a:schemeClr>
                  </a:outerShdw>
                </a:effectLst>
              </a:rPr>
              <a:t>LCD LM016</a:t>
            </a:r>
            <a:endParaRPr lang="en-US">
              <a:solidFill>
                <a:schemeClr val="tx1"/>
              </a:solidFill>
              <a:effectLst>
                <a:outerShdw blurRad="38100" dist="19050" dir="2700000" algn="tl" rotWithShape="0">
                  <a:schemeClr val="dk1">
                    <a:alpha val="40000"/>
                  </a:schemeClr>
                </a:outerShdw>
              </a:effectLst>
            </a:endParaRPr>
          </a:p>
        </p:txBody>
      </p:sp>
      <p:pic>
        <p:nvPicPr>
          <p:cNvPr id="4" name="Content Placeholder 3" descr="LCD-Display-Front-Side[1]"/>
          <p:cNvPicPr>
            <a:picLocks noChangeAspect="1"/>
          </p:cNvPicPr>
          <p:nvPr>
            <p:ph idx="1"/>
          </p:nvPr>
        </p:nvPicPr>
        <p:blipFill>
          <a:blip r:embed="rId1"/>
          <a:stretch>
            <a:fillRect/>
          </a:stretch>
        </p:blipFill>
        <p:spPr>
          <a:xfrm>
            <a:off x="1184275" y="1402715"/>
            <a:ext cx="9771380" cy="4495800"/>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olidFill>
                  <a:schemeClr val="tx1"/>
                </a:solidFill>
                <a:effectLst>
                  <a:outerShdw blurRad="38100" dist="19050" dir="2700000" algn="tl" rotWithShape="0">
                    <a:schemeClr val="dk1">
                      <a:alpha val="40000"/>
                    </a:schemeClr>
                  </a:outerShdw>
                </a:effectLst>
              </a:rPr>
              <a:t>LCD LM016</a:t>
            </a:r>
            <a:endParaRPr lang="en-US">
              <a:solidFill>
                <a:schemeClr val="tx1"/>
              </a:solidFill>
              <a:effectLst>
                <a:outerShdw blurRad="38100" dist="19050" dir="2700000" algn="tl" rotWithShape="0">
                  <a:schemeClr val="dk1">
                    <a:alpha val="40000"/>
                  </a:schemeClr>
                </a:outerShdw>
              </a:effectLst>
            </a:endParaRPr>
          </a:p>
        </p:txBody>
      </p:sp>
      <p:pic>
        <p:nvPicPr>
          <p:cNvPr id="4" name="Content Placeholder 3" descr="31-768x665"/>
          <p:cNvPicPr>
            <a:picLocks noChangeAspect="1"/>
          </p:cNvPicPr>
          <p:nvPr>
            <p:ph idx="1"/>
          </p:nvPr>
        </p:nvPicPr>
        <p:blipFill>
          <a:blip r:embed="rId1"/>
          <a:stretch>
            <a:fillRect/>
          </a:stretch>
        </p:blipFill>
        <p:spPr>
          <a:xfrm>
            <a:off x="1040765" y="1174750"/>
            <a:ext cx="9712960" cy="5186045"/>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effectLst>
                  <a:outerShdw blurRad="38100" dist="19050" dir="2700000" algn="tl" rotWithShape="0">
                    <a:schemeClr val="dk1">
                      <a:alpha val="40000"/>
                    </a:schemeClr>
                  </a:outerShdw>
                </a:effectLst>
                <a:sym typeface="+mn-ea"/>
              </a:rPr>
              <a:t>LCD LM016</a:t>
            </a:r>
            <a:endParaRPr lang="en-US"/>
          </a:p>
        </p:txBody>
      </p:sp>
      <p:pic>
        <p:nvPicPr>
          <p:cNvPr id="4" name="Content Placeholder 3" descr="lcd charc"/>
          <p:cNvPicPr>
            <a:picLocks noChangeAspect="1"/>
          </p:cNvPicPr>
          <p:nvPr>
            <p:ph idx="1"/>
          </p:nvPr>
        </p:nvPicPr>
        <p:blipFill>
          <a:blip r:embed="rId1"/>
          <a:stretch>
            <a:fillRect/>
          </a:stretch>
        </p:blipFill>
        <p:spPr>
          <a:xfrm>
            <a:off x="501650" y="1109345"/>
            <a:ext cx="9622155" cy="4334510"/>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effectLst>
                  <a:outerShdw blurRad="38100" dist="19050" dir="2700000" algn="tl" rotWithShape="0">
                    <a:schemeClr val="dk1">
                      <a:alpha val="40000"/>
                    </a:schemeClr>
                  </a:outerShdw>
                </a:effectLst>
                <a:sym typeface="+mn-ea"/>
              </a:rPr>
              <a:t>LCD LM016</a:t>
            </a:r>
            <a:endParaRPr lang="en-US"/>
          </a:p>
        </p:txBody>
      </p:sp>
      <p:pic>
        <p:nvPicPr>
          <p:cNvPr id="4" name="Content Placeholder 3" descr="timing 1"/>
          <p:cNvPicPr>
            <a:picLocks noChangeAspect="1"/>
          </p:cNvPicPr>
          <p:nvPr>
            <p:ph idx="1"/>
          </p:nvPr>
        </p:nvPicPr>
        <p:blipFill>
          <a:blip r:embed="rId1"/>
          <a:stretch>
            <a:fillRect/>
          </a:stretch>
        </p:blipFill>
        <p:spPr>
          <a:xfrm>
            <a:off x="337820" y="946785"/>
            <a:ext cx="10090150" cy="5662930"/>
          </a:xfrm>
          <a:prstGeom prst="rect">
            <a:avLst/>
          </a:prstGeom>
        </p:spPr>
      </p:pic>
    </p:spTree>
  </p:cSld>
  <p:clrMapOvr>
    <a:masterClrMapping/>
  </p:clrMapOvr>
</p:sld>
</file>

<file path=ppt/theme/theme1.xml><?xml version="1.0" encoding="utf-8"?>
<a:theme xmlns:a="http://schemas.openxmlformats.org/drawingml/2006/main" name="Blue Waves">
  <a:themeElements>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Blu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lu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u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u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u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u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u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u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u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u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u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u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u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31903</Words>
  <Application>WPS Presentation</Application>
  <PresentationFormat>Widescreen</PresentationFormat>
  <Paragraphs>647</Paragraphs>
  <Slides>141</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141</vt:i4>
      </vt:variant>
    </vt:vector>
  </HeadingPairs>
  <TitlesOfParts>
    <vt:vector size="157" baseType="lpstr">
      <vt:lpstr>Arial</vt:lpstr>
      <vt:lpstr>SimSun</vt:lpstr>
      <vt:lpstr>Wingdings</vt:lpstr>
      <vt:lpstr>Microsoft YaHei</vt:lpstr>
      <vt:lpstr/>
      <vt:lpstr>Arial Unicode MS</vt:lpstr>
      <vt:lpstr>Calibri</vt:lpstr>
      <vt:lpstr>Segoe Print</vt:lpstr>
      <vt:lpstr>Arial Black</vt:lpstr>
      <vt:lpstr>Bauhaus 93</vt:lpstr>
      <vt:lpstr>Berlin Sans FB Demi</vt:lpstr>
      <vt:lpstr>Gabriola</vt:lpstr>
      <vt:lpstr>Century Gothic</vt:lpstr>
      <vt:lpstr>Times New Roman</vt:lpstr>
      <vt:lpstr>Aharoni</vt:lpstr>
      <vt:lpstr>Blue Waves</vt:lpstr>
      <vt:lpstr>Introduction to Wide Area protection (WAPS).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Phasor measurement unit </vt:lpstr>
      <vt:lpstr>PMU:</vt:lpstr>
      <vt:lpstr>In The Same Way …</vt:lpstr>
      <vt:lpstr>IEC 61-850 Standard</vt:lpstr>
      <vt:lpstr>IEC 61-850 In Side Substation </vt:lpstr>
      <vt:lpstr>HOW We Implementation IEC61-850 Standard in our Project ?</vt:lpstr>
      <vt:lpstr>PowerPoint 演示文稿</vt:lpstr>
      <vt:lpstr>PMU of Area 1 </vt:lpstr>
      <vt:lpstr>PMU Of Area (2)</vt:lpstr>
      <vt:lpstr>Phasor Data Concentrator (PDC)</vt:lpstr>
      <vt:lpstr>PowerPoint 演示文稿</vt:lpstr>
      <vt:lpstr>PowerPoint 演示文稿</vt:lpstr>
      <vt:lpstr>PDC levels</vt:lpstr>
      <vt:lpstr>PDC Levels</vt:lpstr>
      <vt:lpstr>Application</vt:lpstr>
      <vt:lpstr>Transfer outside of the substation</vt:lpstr>
      <vt:lpstr>PowerPoint 演示文稿</vt:lpstr>
      <vt:lpstr>There are two options introduced :</vt:lpstr>
      <vt:lpstr>Protocols uses across the internet</vt:lpstr>
      <vt:lpstr>PowerPoint 演示文稿</vt:lpstr>
      <vt:lpstr>PowerPoint 演示文稿</vt:lpstr>
      <vt:lpstr>Comparison between sending data in serial communication and parallel communication:</vt:lpstr>
      <vt:lpstr>Serial communication:</vt:lpstr>
      <vt:lpstr>Parallel communication:</vt:lpstr>
      <vt:lpstr>Wirless Module</vt:lpstr>
      <vt:lpstr>Wirless Transmitter – Reciever RF 433 MHZ</vt:lpstr>
      <vt:lpstr>.</vt:lpstr>
      <vt:lpstr>.</vt:lpstr>
      <vt:lpstr>.</vt:lpstr>
      <vt:lpstr>.</vt:lpstr>
      <vt:lpstr>. </vt:lpstr>
      <vt:lpstr>.</vt:lpstr>
      <vt:lpstr>.</vt:lpstr>
      <vt:lpstr>.</vt:lpstr>
      <vt:lpstr>Time delay In Wide Area.</vt:lpstr>
      <vt:lpstr>Causes of Time delay in wide area from our perspective :</vt:lpstr>
      <vt:lpstr>Distributed PMU.</vt:lpstr>
      <vt:lpstr>Sensors:</vt:lpstr>
      <vt:lpstr>Current Sensor Used in our project:</vt:lpstr>
      <vt:lpstr>PMU Architecture :</vt:lpstr>
      <vt:lpstr>Signal Conditioning ? </vt:lpstr>
      <vt:lpstr>Time Conversion in ADC? </vt:lpstr>
      <vt:lpstr>PowerPoint 演示文稿</vt:lpstr>
      <vt:lpstr>PowerPoint 演示文稿</vt:lpstr>
      <vt:lpstr>Our ADC Library For Atmega128 :</vt:lpstr>
      <vt:lpstr>PowerPoint 演示文稿</vt:lpstr>
      <vt:lpstr>PowerPoint 演示文稿</vt:lpstr>
      <vt:lpstr>PowerPoint 演示文稿</vt:lpstr>
      <vt:lpstr>PowerPoint 演示文稿</vt:lpstr>
      <vt:lpstr>PowerPoint 演示文稿</vt:lpstr>
      <vt:lpstr>Our Algorithm Used To Synchronized Data.</vt:lpstr>
      <vt:lpstr>PowerPoint 演示文稿</vt:lpstr>
      <vt:lpstr>Delay in Communication.</vt:lpstr>
      <vt:lpstr>Frame In IEC 61850-90-5.</vt:lpstr>
      <vt:lpstr>Frame In our project : </vt:lpstr>
      <vt:lpstr>PowerPoint 演示文稿</vt:lpstr>
      <vt:lpstr>Thank You  Any Questions ?</vt:lpstr>
      <vt:lpstr>Graduation project</vt:lpstr>
      <vt:lpstr>GPS in WAP</vt:lpstr>
      <vt:lpstr> GPS in WAP </vt:lpstr>
      <vt:lpstr> GPS module”SKM55RM” </vt:lpstr>
      <vt:lpstr>  GPS module”SKM55RM”  </vt:lpstr>
      <vt:lpstr>  GPS module”SKM55RM”  </vt:lpstr>
      <vt:lpstr>Hardware Interfaces Configuration </vt:lpstr>
      <vt:lpstr>Hardware Interfaces Configuration </vt:lpstr>
      <vt:lpstr>Hardware Interfaces Configuration </vt:lpstr>
      <vt:lpstr>RS232 protocol to TTL protocol</vt:lpstr>
      <vt:lpstr>MAX232 connection</vt:lpstr>
      <vt:lpstr>Software Protocol </vt:lpstr>
      <vt:lpstr>Software Protocol </vt:lpstr>
      <vt:lpstr>Software Protocol </vt:lpstr>
      <vt:lpstr>PowerPoint 演示文稿</vt:lpstr>
      <vt:lpstr>Software layers</vt:lpstr>
      <vt:lpstr>Software layers</vt:lpstr>
      <vt:lpstr>Software code using embedded C</vt:lpstr>
      <vt:lpstr>Software code using embedded C</vt:lpstr>
      <vt:lpstr>Software code using embedded C</vt:lpstr>
      <vt:lpstr>Software code using embedded C</vt:lpstr>
      <vt:lpstr>Software code using embedded C</vt:lpstr>
      <vt:lpstr>Software code using embedded C</vt:lpstr>
      <vt:lpstr>Software code using embedded C</vt:lpstr>
      <vt:lpstr>PowerPoint 演示文稿</vt:lpstr>
      <vt:lpstr>PowerPoint 演示文稿</vt:lpstr>
      <vt:lpstr>Graduation project</vt:lpstr>
      <vt:lpstr>LCD LM016</vt:lpstr>
      <vt:lpstr>LCD LM016</vt:lpstr>
      <vt:lpstr>LCD LM016</vt:lpstr>
      <vt:lpstr>LCD LM016</vt:lpstr>
      <vt:lpstr>LCD LM016</vt:lpstr>
      <vt:lpstr>LCD LM016</vt:lpstr>
      <vt:lpstr>LCD LM016</vt:lpstr>
      <vt:lpstr>LCD LM016</vt:lpstr>
      <vt:lpstr>LCD LM016</vt:lpstr>
      <vt:lpstr>LCD LM016</vt:lpstr>
      <vt:lpstr>LCD LM016</vt:lpstr>
      <vt:lpstr>LCD LM016</vt:lpstr>
      <vt:lpstr>LCD LM016</vt:lpstr>
      <vt:lpstr>LCD LM016</vt:lpstr>
      <vt:lpstr>PowerPoint 演示文稿</vt:lpstr>
      <vt:lpstr>SMART TOUCH LCD</vt:lpstr>
      <vt:lpstr>SMART TOUCH LCD</vt:lpstr>
      <vt:lpstr>SMART TOUCH LCD</vt:lpstr>
      <vt:lpstr>SMART TOUCH LCD</vt:lpstr>
      <vt:lpstr>SMART TOUCH LCD</vt:lpstr>
      <vt:lpstr>SMART TOUCH LCD</vt:lpstr>
      <vt:lpstr>SMART TOUCH LCD</vt:lpstr>
      <vt:lpstr>SMART TOUCH LCD</vt:lpstr>
      <vt:lpstr>SMART TOUCH LCD</vt:lpstr>
      <vt:lpstr>Embedded C programing code </vt:lpstr>
      <vt:lpstr>Embedded C programing code </vt:lpstr>
      <vt:lpstr>Graduation Project </vt:lpstr>
      <vt:lpstr>Wide Area Protection :</vt:lpstr>
      <vt:lpstr>There are many defects in the traditional Protection schemes so we used the Wide Area Protection as a Back-up Protection and these reasons are as follow :</vt:lpstr>
      <vt:lpstr>PowerPoint 演示文稿</vt:lpstr>
      <vt:lpstr>PowerPoint 演示文稿</vt:lpstr>
      <vt:lpstr>Wide Area Protection as a Back-up Protection :</vt:lpstr>
      <vt:lpstr>PowerPoint 演示文稿</vt:lpstr>
      <vt:lpstr>PowerPoint 演示文稿</vt:lpstr>
      <vt:lpstr>PowerPoint 演示文稿</vt:lpstr>
      <vt:lpstr>PowerPoint 演示文稿</vt:lpstr>
      <vt:lpstr>Wide Area Monitoring is the first step of Wide Area Protection: </vt:lpstr>
      <vt:lpstr>PowerPoint 演示文稿</vt:lpstr>
      <vt:lpstr>Applying Wide Area Protection as a back-up Protection for the whole system :</vt:lpstr>
      <vt:lpstr>PowerPoint 演示文稿</vt:lpstr>
      <vt:lpstr>Conventional protection schemes and a wide-area backup protection system :</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Graduation project</dc:title>
  <dc:creator>Mohamed ELameer</dc:creator>
  <cp:lastModifiedBy>Mohamed ELameer</cp:lastModifiedBy>
  <cp:revision>8</cp:revision>
  <dcterms:created xsi:type="dcterms:W3CDTF">2019-07-04T00:07:00Z</dcterms:created>
  <dcterms:modified xsi:type="dcterms:W3CDTF">2019-07-06T05:13:34Z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1033-10.2.0.7636</vt:lpwstr>
  </property>
</Properties>
</file>